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93" r:id="rId4"/>
  </p:sldMasterIdLst>
  <p:sldIdLst>
    <p:sldId id="256" r:id="rId5"/>
    <p:sldId id="257" r:id="rId6"/>
    <p:sldId id="268" r:id="rId7"/>
    <p:sldId id="269" r:id="rId8"/>
    <p:sldId id="270" r:id="rId9"/>
    <p:sldId id="274" r:id="rId10"/>
    <p:sldId id="294" r:id="rId11"/>
    <p:sldId id="264" r:id="rId12"/>
    <p:sldId id="265" r:id="rId13"/>
    <p:sldId id="277" r:id="rId14"/>
    <p:sldId id="295" r:id="rId15"/>
    <p:sldId id="297" r:id="rId16"/>
    <p:sldId id="278" r:id="rId17"/>
    <p:sldId id="299" r:id="rId18"/>
    <p:sldId id="300" r:id="rId19"/>
    <p:sldId id="301" r:id="rId20"/>
    <p:sldId id="302" r:id="rId21"/>
    <p:sldId id="303" r:id="rId22"/>
    <p:sldId id="304"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7" d="100"/>
          <a:sy n="97" d="100"/>
        </p:scale>
        <p:origin x="96" y="1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3E0543-384E-4FB5-B24C-57925810235A}" type="datetimeFigureOut">
              <a:rPr lang="en-US" smtClean="0"/>
              <a:t>12/13/2022</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701B1219-8DDD-413E-85C3-9E3F1482A6A1}"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39946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3E0543-384E-4FB5-B24C-57925810235A}" type="datetimeFigureOut">
              <a:rPr lang="en-US" smtClean="0"/>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B1219-8DDD-413E-85C3-9E3F1482A6A1}"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5095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3E0543-384E-4FB5-B24C-57925810235A}" type="datetimeFigureOut">
              <a:rPr lang="en-US" smtClean="0"/>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B1219-8DDD-413E-85C3-9E3F1482A6A1}"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11366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3E0543-384E-4FB5-B24C-57925810235A}" type="datetimeFigureOut">
              <a:rPr lang="en-US" smtClean="0"/>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B1219-8DDD-413E-85C3-9E3F1482A6A1}"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94380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3E0543-384E-4FB5-B24C-57925810235A}" type="datetimeFigureOut">
              <a:rPr lang="en-US" smtClean="0"/>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B1219-8DDD-413E-85C3-9E3F1482A6A1}"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51732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3E0543-384E-4FB5-B24C-57925810235A}" type="datetimeFigureOut">
              <a:rPr lang="en-US" smtClean="0"/>
              <a:t>12/13/2022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B1219-8DDD-413E-85C3-9E3F1482A6A1}"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70831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53E0543-384E-4FB5-B24C-57925810235A}" type="datetimeFigureOut">
              <a:rPr lang="en-US" smtClean="0"/>
              <a:t>12/13/2022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1B1219-8DDD-413E-85C3-9E3F1482A6A1}"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24512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53E0543-384E-4FB5-B24C-57925810235A}" type="datetimeFigureOut">
              <a:rPr lang="en-US" smtClean="0"/>
              <a:t>12/13/2022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1B1219-8DDD-413E-85C3-9E3F1482A6A1}"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52058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3E0543-384E-4FB5-B24C-57925810235A}" type="datetimeFigureOut">
              <a:rPr lang="en-US" smtClean="0"/>
              <a:t>12/13/2022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1B1219-8DDD-413E-85C3-9E3F1482A6A1}" type="slidenum">
              <a:rPr lang="en-US" smtClean="0"/>
              <a:t>‹#›</a:t>
            </a:fld>
            <a:endParaRPr lang="en-US"/>
          </a:p>
        </p:txBody>
      </p:sp>
    </p:spTree>
    <p:extLst>
      <p:ext uri="{BB962C8B-B14F-4D97-AF65-F5344CB8AC3E}">
        <p14:creationId xmlns:p14="http://schemas.microsoft.com/office/powerpoint/2010/main" val="1884003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3E0543-384E-4FB5-B24C-57925810235A}" type="datetimeFigureOut">
              <a:rPr lang="en-US" smtClean="0"/>
              <a:t>12/13/2022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B1219-8DDD-413E-85C3-9E3F1482A6A1}"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42171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53E0543-384E-4FB5-B24C-57925810235A}" type="datetimeFigureOut">
              <a:rPr lang="en-US" smtClean="0"/>
              <a:t>12/13/2022</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701B1219-8DDD-413E-85C3-9E3F1482A6A1}"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57735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53E0543-384E-4FB5-B24C-57925810235A}" type="datetimeFigureOut">
              <a:rPr lang="en-US" smtClean="0"/>
              <a:t>12/13/2022</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01B1219-8DDD-413E-85C3-9E3F1482A6A1}"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0491314"/>
      </p:ext>
    </p:extLst>
  </p:cSld>
  <p:clrMap bg1="lt1" tx1="dk1" bg2="lt2" tx2="dk2" accent1="accent1" accent2="accent2" accent3="accent3" accent4="accent4" accent5="accent5" accent6="accent6" hlink="hlink" folHlink="folHlink"/>
  <p:sldLayoutIdLst>
    <p:sldLayoutId id="2147484194" r:id="rId1"/>
    <p:sldLayoutId id="2147484195" r:id="rId2"/>
    <p:sldLayoutId id="2147484196" r:id="rId3"/>
    <p:sldLayoutId id="2147484197" r:id="rId4"/>
    <p:sldLayoutId id="2147484198" r:id="rId5"/>
    <p:sldLayoutId id="2147484199" r:id="rId6"/>
    <p:sldLayoutId id="2147484200" r:id="rId7"/>
    <p:sldLayoutId id="2147484201" r:id="rId8"/>
    <p:sldLayoutId id="2147484202" r:id="rId9"/>
    <p:sldLayoutId id="2147484203" r:id="rId10"/>
    <p:sldLayoutId id="2147484204"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taryn.aumond@sd27.bc.ca"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6" name="Title 1"/>
          <p:cNvSpPr txBox="1">
            <a:spLocks/>
          </p:cNvSpPr>
          <p:nvPr/>
        </p:nvSpPr>
        <p:spPr>
          <a:xfrm>
            <a:off x="540278" y="967417"/>
            <a:ext cx="6675215" cy="394325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defTabSz="457200">
              <a:spcAft>
                <a:spcPts val="600"/>
              </a:spcAft>
            </a:pPr>
            <a:r>
              <a:rPr lang="en-US" sz="4000" cap="all">
                <a:solidFill>
                  <a:srgbClr val="FEFFFF"/>
                </a:solidFill>
              </a:rPr>
              <a:t>Respectful Workplace </a:t>
            </a:r>
            <a:br>
              <a:rPr lang="en-US" sz="4000" cap="all">
                <a:solidFill>
                  <a:srgbClr val="FEFFFF"/>
                </a:solidFill>
              </a:rPr>
            </a:br>
            <a:r>
              <a:rPr lang="en-US" sz="4000" cap="all">
                <a:solidFill>
                  <a:srgbClr val="FEFFFF"/>
                </a:solidFill>
              </a:rPr>
              <a:t>Training</a:t>
            </a:r>
          </a:p>
        </p:txBody>
      </p:sp>
      <p:sp>
        <p:nvSpPr>
          <p:cNvPr id="3" name="Subtitle 2"/>
          <p:cNvSpPr>
            <a:spLocks noGrp="1"/>
          </p:cNvSpPr>
          <p:nvPr>
            <p:ph type="subTitle" idx="1"/>
          </p:nvPr>
        </p:nvSpPr>
        <p:spPr>
          <a:xfrm>
            <a:off x="540278" y="5189400"/>
            <a:ext cx="6692953" cy="544260"/>
          </a:xfrm>
        </p:spPr>
        <p:txBody>
          <a:bodyPr vert="horz" lIns="91440" tIns="45720" rIns="91440" bIns="45720" rtlCol="0" anchor="ctr">
            <a:normAutofit/>
          </a:bodyPr>
          <a:lstStyle/>
          <a:p>
            <a:pPr>
              <a:lnSpc>
                <a:spcPct val="90000"/>
              </a:lnSpc>
            </a:pPr>
            <a:endParaRPr lang="en-US" sz="1100">
              <a:solidFill>
                <a:srgbClr val="FEFFFF"/>
              </a:solidFill>
            </a:endParaRPr>
          </a:p>
          <a:p>
            <a:pPr>
              <a:lnSpc>
                <a:spcPct val="90000"/>
              </a:lnSpc>
            </a:pPr>
            <a:r>
              <a:rPr lang="en-US" sz="1100" i="1">
                <a:solidFill>
                  <a:srgbClr val="FEFFFF"/>
                </a:solidFill>
              </a:rPr>
              <a:t>LEARNING, GROWING, BELONGING TOGETHER</a:t>
            </a:r>
          </a:p>
          <a:p>
            <a:pPr>
              <a:lnSpc>
                <a:spcPct val="90000"/>
              </a:lnSpc>
            </a:pPr>
            <a:endParaRPr lang="en-US" sz="1100">
              <a:solidFill>
                <a:srgbClr val="FEFFFF"/>
              </a:solidFill>
            </a:endParaRPr>
          </a:p>
        </p:txBody>
      </p:sp>
      <p:pic>
        <p:nvPicPr>
          <p:cNvPr id="7" name="Picture 2" descr="SD27"/>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504253" y="2249616"/>
            <a:ext cx="2724242" cy="235275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7214623"/>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Harassment can be </a:t>
            </a:r>
            <a:r>
              <a:rPr lang="en-US" i="1" dirty="0" err="1">
                <a:latin typeface="+mn-lt"/>
              </a:rPr>
              <a:t>Un</a:t>
            </a:r>
            <a:r>
              <a:rPr lang="en-US" dirty="0" err="1">
                <a:latin typeface="+mn-lt"/>
              </a:rPr>
              <a:t>intential</a:t>
            </a:r>
            <a:endParaRPr lang="en-US" dirty="0">
              <a:latin typeface="+mn-lt"/>
            </a:endParaRPr>
          </a:p>
        </p:txBody>
      </p:sp>
      <p:sp>
        <p:nvSpPr>
          <p:cNvPr id="3" name="Content Placeholder 2"/>
          <p:cNvSpPr>
            <a:spLocks noGrp="1"/>
          </p:cNvSpPr>
          <p:nvPr>
            <p:ph idx="1"/>
          </p:nvPr>
        </p:nvSpPr>
        <p:spPr>
          <a:xfrm>
            <a:off x="1209675" y="2015732"/>
            <a:ext cx="9845179" cy="3784993"/>
          </a:xfrm>
        </p:spPr>
        <p:txBody>
          <a:bodyPr>
            <a:normAutofit/>
          </a:bodyPr>
          <a:lstStyle/>
          <a:p>
            <a:pPr>
              <a:buFont typeface="Arial" panose="020B0604020202020204" pitchFamily="34" charset="0"/>
              <a:buChar char="•"/>
            </a:pPr>
            <a:r>
              <a:rPr lang="en-US" dirty="0"/>
              <a:t> </a:t>
            </a:r>
            <a:r>
              <a:rPr lang="en-US" sz="2400" dirty="0"/>
              <a:t>Lack of intent to harass or bully is </a:t>
            </a:r>
            <a:r>
              <a:rPr lang="en-US" sz="2400" b="1" dirty="0"/>
              <a:t>NOT</a:t>
            </a:r>
            <a:r>
              <a:rPr lang="en-US" sz="2400" dirty="0"/>
              <a:t> a defense.</a:t>
            </a:r>
          </a:p>
          <a:p>
            <a:pPr>
              <a:buFont typeface="Arial" panose="020B0604020202020204" pitchFamily="34" charset="0"/>
              <a:buChar char="•"/>
            </a:pPr>
            <a:r>
              <a:rPr lang="en-US" sz="2400" dirty="0"/>
              <a:t> It is based on whether or not the person reasonably ought to have known that the behavior was unwelcome.   “I didn’t know” is not a defense. </a:t>
            </a:r>
          </a:p>
          <a:p>
            <a:pPr>
              <a:buFont typeface="Arial" panose="020B0604020202020204" pitchFamily="34" charset="0"/>
              <a:buChar char="•"/>
            </a:pPr>
            <a:r>
              <a:rPr lang="en-US" sz="2400" dirty="0"/>
              <a:t>The perception of the person who is the subject of the unwelcome behavior is important.</a:t>
            </a:r>
          </a:p>
          <a:p>
            <a:pPr marL="0" indent="0">
              <a:buNone/>
            </a:pPr>
            <a:endParaRPr lang="en-US" dirty="0"/>
          </a:p>
        </p:txBody>
      </p:sp>
      <p:pic>
        <p:nvPicPr>
          <p:cNvPr id="4" name="Picture 2" descr="SD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98726" y="5362227"/>
            <a:ext cx="1148051" cy="882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53563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76D5C-BDB3-42C3-ABAC-FA01CC9C5D0E}"/>
              </a:ext>
            </a:extLst>
          </p:cNvPr>
          <p:cNvSpPr>
            <a:spLocks noGrp="1"/>
          </p:cNvSpPr>
          <p:nvPr>
            <p:ph type="title"/>
          </p:nvPr>
        </p:nvSpPr>
        <p:spPr>
          <a:xfrm>
            <a:off x="1449852" y="418083"/>
            <a:ext cx="9607661" cy="1056319"/>
          </a:xfrm>
        </p:spPr>
        <p:txBody>
          <a:bodyPr/>
          <a:lstStyle/>
          <a:p>
            <a:r>
              <a:rPr lang="en-US" b="1" dirty="0"/>
              <a:t>Responsibilities</a:t>
            </a:r>
            <a:r>
              <a:rPr lang="en-US" dirty="0"/>
              <a:t>	</a:t>
            </a:r>
            <a:endParaRPr lang="en-CA" dirty="0"/>
          </a:p>
        </p:txBody>
      </p:sp>
      <p:sp>
        <p:nvSpPr>
          <p:cNvPr id="3" name="Text Placeholder 2">
            <a:extLst>
              <a:ext uri="{FF2B5EF4-FFF2-40B4-BE49-F238E27FC236}">
                <a16:creationId xmlns:a16="http://schemas.microsoft.com/office/drawing/2014/main" id="{CD1A36B0-8861-4367-8E99-BFB0F1D94D4C}"/>
              </a:ext>
            </a:extLst>
          </p:cNvPr>
          <p:cNvSpPr>
            <a:spLocks noGrp="1"/>
          </p:cNvSpPr>
          <p:nvPr>
            <p:ph type="body" idx="1"/>
          </p:nvPr>
        </p:nvSpPr>
        <p:spPr>
          <a:xfrm>
            <a:off x="1447191" y="1815845"/>
            <a:ext cx="4645152" cy="599826"/>
          </a:xfrm>
        </p:spPr>
        <p:txBody>
          <a:bodyPr/>
          <a:lstStyle/>
          <a:p>
            <a:r>
              <a:rPr lang="en-US" b="1" dirty="0"/>
              <a:t>Employees</a:t>
            </a:r>
            <a:r>
              <a:rPr lang="en-US" dirty="0"/>
              <a:t>	</a:t>
            </a:r>
            <a:endParaRPr lang="en-CA" dirty="0"/>
          </a:p>
        </p:txBody>
      </p:sp>
      <p:sp>
        <p:nvSpPr>
          <p:cNvPr id="4" name="Content Placeholder 3">
            <a:extLst>
              <a:ext uri="{FF2B5EF4-FFF2-40B4-BE49-F238E27FC236}">
                <a16:creationId xmlns:a16="http://schemas.microsoft.com/office/drawing/2014/main" id="{DE0CE3F4-E646-4727-BBBB-666420E42051}"/>
              </a:ext>
            </a:extLst>
          </p:cNvPr>
          <p:cNvSpPr>
            <a:spLocks noGrp="1"/>
          </p:cNvSpPr>
          <p:nvPr>
            <p:ph sz="half" idx="2"/>
          </p:nvPr>
        </p:nvSpPr>
        <p:spPr>
          <a:xfrm>
            <a:off x="1134486" y="2619376"/>
            <a:ext cx="4957857" cy="3181349"/>
          </a:xfrm>
        </p:spPr>
        <p:txBody>
          <a:bodyPr>
            <a:noAutofit/>
          </a:bodyPr>
          <a:lstStyle/>
          <a:p>
            <a:r>
              <a:rPr lang="en-US" sz="2200" dirty="0"/>
              <a:t>Refrain from engaging in bullying and harassing </a:t>
            </a:r>
            <a:r>
              <a:rPr lang="en-US" sz="2200" dirty="0" err="1"/>
              <a:t>behaviour</a:t>
            </a:r>
            <a:endParaRPr lang="en-US" sz="2200" dirty="0"/>
          </a:p>
          <a:p>
            <a:r>
              <a:rPr lang="en-US" sz="2200" dirty="0"/>
              <a:t>Report any bullying/harassing </a:t>
            </a:r>
            <a:r>
              <a:rPr lang="en-US" sz="2200" dirty="0" err="1"/>
              <a:t>behaviour</a:t>
            </a:r>
            <a:r>
              <a:rPr lang="en-US" sz="2200" dirty="0"/>
              <a:t> that is observed or experienced to your supervisor or to HR.  </a:t>
            </a:r>
            <a:endParaRPr lang="en-CA" sz="2200" dirty="0"/>
          </a:p>
        </p:txBody>
      </p:sp>
      <p:sp>
        <p:nvSpPr>
          <p:cNvPr id="5" name="Text Placeholder 4">
            <a:extLst>
              <a:ext uri="{FF2B5EF4-FFF2-40B4-BE49-F238E27FC236}">
                <a16:creationId xmlns:a16="http://schemas.microsoft.com/office/drawing/2014/main" id="{A4E44BDB-A3DF-4115-A5FF-8C0440C55E23}"/>
              </a:ext>
            </a:extLst>
          </p:cNvPr>
          <p:cNvSpPr>
            <a:spLocks noGrp="1"/>
          </p:cNvSpPr>
          <p:nvPr>
            <p:ph type="body" sz="quarter" idx="3"/>
          </p:nvPr>
        </p:nvSpPr>
        <p:spPr>
          <a:xfrm>
            <a:off x="6412361" y="1819298"/>
            <a:ext cx="4645152" cy="596373"/>
          </a:xfrm>
        </p:spPr>
        <p:txBody>
          <a:bodyPr/>
          <a:lstStyle/>
          <a:p>
            <a:r>
              <a:rPr lang="en-US" b="1" dirty="0"/>
              <a:t>Principal/supervisor</a:t>
            </a:r>
            <a:endParaRPr lang="en-CA" b="1" dirty="0"/>
          </a:p>
        </p:txBody>
      </p:sp>
      <p:sp>
        <p:nvSpPr>
          <p:cNvPr id="6" name="Content Placeholder 5">
            <a:extLst>
              <a:ext uri="{FF2B5EF4-FFF2-40B4-BE49-F238E27FC236}">
                <a16:creationId xmlns:a16="http://schemas.microsoft.com/office/drawing/2014/main" id="{8F961350-085D-48A4-BC93-33333C621BEA}"/>
              </a:ext>
            </a:extLst>
          </p:cNvPr>
          <p:cNvSpPr>
            <a:spLocks noGrp="1"/>
          </p:cNvSpPr>
          <p:nvPr>
            <p:ph sz="quarter" idx="4"/>
          </p:nvPr>
        </p:nvSpPr>
        <p:spPr>
          <a:xfrm>
            <a:off x="6412361" y="2415671"/>
            <a:ext cx="5408163" cy="4238624"/>
          </a:xfrm>
        </p:spPr>
        <p:txBody>
          <a:bodyPr>
            <a:noAutofit/>
          </a:bodyPr>
          <a:lstStyle/>
          <a:p>
            <a:r>
              <a:rPr lang="en-US" sz="2200" dirty="0"/>
              <a:t>Take all reasonable action to prevent where possible, or minimize bullying and harassment. </a:t>
            </a:r>
          </a:p>
          <a:p>
            <a:r>
              <a:rPr lang="en-US" sz="2200" dirty="0"/>
              <a:t>Enforce and comply with procedures.</a:t>
            </a:r>
          </a:p>
          <a:p>
            <a:r>
              <a:rPr lang="en-US" sz="2200" dirty="0"/>
              <a:t>Ensure staff are trained and aware of requirements to comply. </a:t>
            </a:r>
          </a:p>
          <a:p>
            <a:r>
              <a:rPr lang="en-US" sz="2200" dirty="0"/>
              <a:t>Liaise with HR to undertake and participate in investigations.</a:t>
            </a:r>
            <a:endParaRPr lang="en-CA" sz="2200" dirty="0"/>
          </a:p>
        </p:txBody>
      </p:sp>
    </p:spTree>
    <p:extLst>
      <p:ext uri="{BB962C8B-B14F-4D97-AF65-F5344CB8AC3E}">
        <p14:creationId xmlns:p14="http://schemas.microsoft.com/office/powerpoint/2010/main" val="608976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76D5C-BDB3-42C3-ABAC-FA01CC9C5D0E}"/>
              </a:ext>
            </a:extLst>
          </p:cNvPr>
          <p:cNvSpPr>
            <a:spLocks noGrp="1"/>
          </p:cNvSpPr>
          <p:nvPr>
            <p:ph type="title"/>
          </p:nvPr>
        </p:nvSpPr>
        <p:spPr>
          <a:xfrm>
            <a:off x="1449852" y="418083"/>
            <a:ext cx="9607661" cy="1056319"/>
          </a:xfrm>
        </p:spPr>
        <p:txBody>
          <a:bodyPr/>
          <a:lstStyle/>
          <a:p>
            <a:r>
              <a:rPr lang="en-US" b="1" dirty="0"/>
              <a:t>Responsibilities</a:t>
            </a:r>
            <a:r>
              <a:rPr lang="en-US" dirty="0"/>
              <a:t>	</a:t>
            </a:r>
            <a:endParaRPr lang="en-CA" dirty="0"/>
          </a:p>
        </p:txBody>
      </p:sp>
      <p:sp>
        <p:nvSpPr>
          <p:cNvPr id="3" name="Text Placeholder 2">
            <a:extLst>
              <a:ext uri="{FF2B5EF4-FFF2-40B4-BE49-F238E27FC236}">
                <a16:creationId xmlns:a16="http://schemas.microsoft.com/office/drawing/2014/main" id="{CD1A36B0-8861-4367-8E99-BFB0F1D94D4C}"/>
              </a:ext>
            </a:extLst>
          </p:cNvPr>
          <p:cNvSpPr>
            <a:spLocks noGrp="1"/>
          </p:cNvSpPr>
          <p:nvPr>
            <p:ph type="body" idx="1"/>
          </p:nvPr>
        </p:nvSpPr>
        <p:spPr>
          <a:xfrm>
            <a:off x="1450848" y="1805685"/>
            <a:ext cx="4645152" cy="599826"/>
          </a:xfrm>
        </p:spPr>
        <p:txBody>
          <a:bodyPr/>
          <a:lstStyle/>
          <a:p>
            <a:r>
              <a:rPr lang="en-US" b="1" dirty="0"/>
              <a:t>District</a:t>
            </a:r>
            <a:r>
              <a:rPr lang="en-US" dirty="0"/>
              <a:t>	</a:t>
            </a:r>
            <a:endParaRPr lang="en-CA" dirty="0"/>
          </a:p>
        </p:txBody>
      </p:sp>
      <p:sp>
        <p:nvSpPr>
          <p:cNvPr id="4" name="Content Placeholder 3">
            <a:extLst>
              <a:ext uri="{FF2B5EF4-FFF2-40B4-BE49-F238E27FC236}">
                <a16:creationId xmlns:a16="http://schemas.microsoft.com/office/drawing/2014/main" id="{DE0CE3F4-E646-4727-BBBB-666420E42051}"/>
              </a:ext>
            </a:extLst>
          </p:cNvPr>
          <p:cNvSpPr>
            <a:spLocks noGrp="1"/>
          </p:cNvSpPr>
          <p:nvPr>
            <p:ph sz="half" idx="2"/>
          </p:nvPr>
        </p:nvSpPr>
        <p:spPr>
          <a:xfrm>
            <a:off x="1134486" y="2619376"/>
            <a:ext cx="9790689" cy="3181349"/>
          </a:xfrm>
        </p:spPr>
        <p:txBody>
          <a:bodyPr>
            <a:noAutofit/>
          </a:bodyPr>
          <a:lstStyle/>
          <a:p>
            <a:r>
              <a:rPr lang="en-US" sz="2400" dirty="0"/>
              <a:t>Take all reasonable steps to prevent and where possible, minimize workplace bullying and harassment. </a:t>
            </a:r>
          </a:p>
          <a:p>
            <a:r>
              <a:rPr lang="en-US" sz="2400" dirty="0"/>
              <a:t>Apply and enforce the policy and procedures</a:t>
            </a:r>
          </a:p>
          <a:p>
            <a:r>
              <a:rPr lang="en-US" sz="2400" dirty="0"/>
              <a:t>Provide appropriate training to principals/supervisors and employees in respect to acceptable workplace conduct. </a:t>
            </a:r>
          </a:p>
        </p:txBody>
      </p:sp>
    </p:spTree>
    <p:extLst>
      <p:ext uri="{BB962C8B-B14F-4D97-AF65-F5344CB8AC3E}">
        <p14:creationId xmlns:p14="http://schemas.microsoft.com/office/powerpoint/2010/main" val="2362881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D6EDB49-211E-499D-9A08-6C5FF3D06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8F9F37E-D3CF-4F3D-96C2-25307819DF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3" name="Rectangle 12">
            <a:extLst>
              <a:ext uri="{FF2B5EF4-FFF2-40B4-BE49-F238E27FC236}">
                <a16:creationId xmlns:a16="http://schemas.microsoft.com/office/drawing/2014/main" id="{C5FFF17D-767C-40E7-8C89-962F1F54BC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31" y="638508"/>
            <a:ext cx="10905339" cy="4843439"/>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69F39E1-619D-4D9E-8823-8BD8CC320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0204" y="865667"/>
            <a:ext cx="10451592" cy="4389120"/>
          </a:xfrm>
          <a:prstGeom prst="rect">
            <a:avLst/>
          </a:prstGeom>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1003">
            <a:schemeClr val="lt1"/>
          </a:fillRef>
          <a:effectRef idx="2">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8C53F47-DF50-454F-A5A6-6B969748D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4796" y="1030259"/>
            <a:ext cx="10122408" cy="4059936"/>
          </a:xfrm>
          <a:prstGeom prst="rect">
            <a:avLst/>
          </a:prstGeom>
          <a:noFill/>
          <a:ln>
            <a:solidFill>
              <a:srgbClr val="4545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8809" y="1308626"/>
            <a:ext cx="9405891" cy="786758"/>
          </a:xfrm>
        </p:spPr>
        <p:txBody>
          <a:bodyPr anchor="ctr">
            <a:normAutofit fontScale="90000"/>
          </a:bodyPr>
          <a:lstStyle/>
          <a:p>
            <a:r>
              <a:rPr lang="en-US" sz="3100" b="1" dirty="0">
                <a:latin typeface="+mn-lt"/>
              </a:rPr>
              <a:t>Reporting an Incident</a:t>
            </a:r>
            <a:br>
              <a:rPr lang="en-US" b="1" dirty="0">
                <a:latin typeface="+mn-lt"/>
              </a:rPr>
            </a:br>
            <a:endParaRPr lang="en-US" b="1" dirty="0">
              <a:latin typeface="+mn-lt"/>
            </a:endParaRPr>
          </a:p>
        </p:txBody>
      </p:sp>
      <p:sp>
        <p:nvSpPr>
          <p:cNvPr id="3" name="Content Placeholder 2"/>
          <p:cNvSpPr>
            <a:spLocks noGrp="1"/>
          </p:cNvSpPr>
          <p:nvPr>
            <p:ph idx="1"/>
          </p:nvPr>
        </p:nvSpPr>
        <p:spPr>
          <a:xfrm>
            <a:off x="1405134" y="1903277"/>
            <a:ext cx="9653239" cy="3075123"/>
          </a:xfrm>
        </p:spPr>
        <p:txBody>
          <a:bodyPr>
            <a:normAutofit/>
          </a:bodyPr>
          <a:lstStyle/>
          <a:p>
            <a:pPr marL="0" indent="0">
              <a:lnSpc>
                <a:spcPct val="110000"/>
              </a:lnSpc>
              <a:buNone/>
            </a:pPr>
            <a:r>
              <a:rPr lang="en-US" sz="2400" dirty="0"/>
              <a:t>Employees are encouraged to bring their complaint/concern to the attention of the person responsible for the conduct.  This is often the simplest and most effective way to end the discrimination and/or bullying. </a:t>
            </a:r>
          </a:p>
          <a:p>
            <a:pPr marL="0" indent="0">
              <a:lnSpc>
                <a:spcPct val="110000"/>
              </a:lnSpc>
              <a:buNone/>
            </a:pPr>
            <a:r>
              <a:rPr lang="en-US" sz="2400" dirty="0"/>
              <a:t>When a person is not comfortable or the issue is not resolved, the employee may bring their complaint to their principal/supervisor to discuss potential means of resolving the issue.  </a:t>
            </a:r>
          </a:p>
        </p:txBody>
      </p:sp>
      <p:pic>
        <p:nvPicPr>
          <p:cNvPr id="19" name="Picture 18">
            <a:extLst>
              <a:ext uri="{FF2B5EF4-FFF2-40B4-BE49-F238E27FC236}">
                <a16:creationId xmlns:a16="http://schemas.microsoft.com/office/drawing/2014/main" id="{6A26901A-BC62-4A3A-A07A-65E1F3DDDEC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2138998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D6EDB49-211E-499D-9A08-6C5FF3D06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8F9F37E-D3CF-4F3D-96C2-25307819DF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2" name="Rectangle 11">
            <a:extLst>
              <a:ext uri="{FF2B5EF4-FFF2-40B4-BE49-F238E27FC236}">
                <a16:creationId xmlns:a16="http://schemas.microsoft.com/office/drawing/2014/main" id="{C5FFF17D-767C-40E7-8C89-962F1F54BC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31" y="638508"/>
            <a:ext cx="10905339" cy="4843439"/>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69F39E1-619D-4D9E-8823-8BD8CC320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0204" y="865667"/>
            <a:ext cx="10451592" cy="4389120"/>
          </a:xfrm>
          <a:prstGeom prst="rect">
            <a:avLst/>
          </a:prstGeom>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1003">
            <a:schemeClr val="lt1"/>
          </a:fillRef>
          <a:effectRef idx="2">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8C53F47-DF50-454F-A5A6-6B969748D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4796" y="1030259"/>
            <a:ext cx="10122408" cy="4059936"/>
          </a:xfrm>
          <a:prstGeom prst="rect">
            <a:avLst/>
          </a:prstGeom>
          <a:noFill/>
          <a:ln>
            <a:solidFill>
              <a:srgbClr val="4545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97BAAA-483E-43A5-B99D-698C10C680AE}"/>
              </a:ext>
            </a:extLst>
          </p:cNvPr>
          <p:cNvSpPr>
            <a:spLocks noGrp="1"/>
          </p:cNvSpPr>
          <p:nvPr>
            <p:ph type="title"/>
          </p:nvPr>
        </p:nvSpPr>
        <p:spPr>
          <a:xfrm>
            <a:off x="1297033" y="1036060"/>
            <a:ext cx="9405891" cy="716907"/>
          </a:xfrm>
        </p:spPr>
        <p:txBody>
          <a:bodyPr anchor="ctr">
            <a:normAutofit/>
          </a:bodyPr>
          <a:lstStyle/>
          <a:p>
            <a:r>
              <a:rPr lang="en-US" dirty="0"/>
              <a:t>Reporting an incident</a:t>
            </a:r>
            <a:endParaRPr lang="en-CA" dirty="0"/>
          </a:p>
        </p:txBody>
      </p:sp>
      <p:sp>
        <p:nvSpPr>
          <p:cNvPr id="3" name="Content Placeholder 2">
            <a:extLst>
              <a:ext uri="{FF2B5EF4-FFF2-40B4-BE49-F238E27FC236}">
                <a16:creationId xmlns:a16="http://schemas.microsoft.com/office/drawing/2014/main" id="{31006EC2-7B98-4062-A763-17ACAAF961BE}"/>
              </a:ext>
            </a:extLst>
          </p:cNvPr>
          <p:cNvSpPr>
            <a:spLocks noGrp="1"/>
          </p:cNvSpPr>
          <p:nvPr>
            <p:ph idx="1"/>
          </p:nvPr>
        </p:nvSpPr>
        <p:spPr>
          <a:xfrm>
            <a:off x="1297033" y="1752967"/>
            <a:ext cx="9597630" cy="2850149"/>
          </a:xfrm>
        </p:spPr>
        <p:txBody>
          <a:bodyPr>
            <a:noAutofit/>
          </a:bodyPr>
          <a:lstStyle/>
          <a:p>
            <a:pPr marL="0" indent="0">
              <a:lnSpc>
                <a:spcPct val="110000"/>
              </a:lnSpc>
              <a:buNone/>
            </a:pPr>
            <a:r>
              <a:rPr lang="en-US" sz="1900" dirty="0"/>
              <a:t>When the complaint can’t be resolved between the two parties or if you do not feel comfortable with approaching the complainant, the next step is to file a formal complaint. </a:t>
            </a:r>
          </a:p>
          <a:p>
            <a:pPr marL="0" indent="0">
              <a:lnSpc>
                <a:spcPct val="110000"/>
              </a:lnSpc>
              <a:buNone/>
            </a:pPr>
            <a:r>
              <a:rPr lang="en-US" sz="1900" dirty="0"/>
              <a:t>A formal complaint can be filed with your principal/supervisor and can be done so verbally or in writing.  </a:t>
            </a:r>
          </a:p>
          <a:p>
            <a:pPr marL="0" indent="0">
              <a:lnSpc>
                <a:spcPct val="110000"/>
              </a:lnSpc>
              <a:buNone/>
            </a:pPr>
            <a:r>
              <a:rPr lang="en-US" sz="1900" dirty="0"/>
              <a:t>If the alleged harasser is your principal/supervisor, you may contact the Director of Human Resources directly.   Email is </a:t>
            </a:r>
            <a:r>
              <a:rPr lang="en-US" sz="1900" dirty="0">
                <a:hlinkClick r:id="rId2"/>
              </a:rPr>
              <a:t>taryn.aumond@sd27.bc.ca</a:t>
            </a:r>
            <a:r>
              <a:rPr lang="en-US" sz="1900" dirty="0"/>
              <a:t>.  All complaints will be received in confidence.  </a:t>
            </a:r>
          </a:p>
          <a:p>
            <a:pPr marL="0" indent="0">
              <a:lnSpc>
                <a:spcPct val="110000"/>
              </a:lnSpc>
              <a:buNone/>
            </a:pPr>
            <a:r>
              <a:rPr lang="en-US" sz="1900" dirty="0"/>
              <a:t>Employees are encouraged to keep a written record of the dates, times and nature of the </a:t>
            </a:r>
            <a:r>
              <a:rPr lang="en-US" sz="1900" dirty="0" err="1"/>
              <a:t>behaviour</a:t>
            </a:r>
            <a:r>
              <a:rPr lang="en-US" sz="1900" dirty="0"/>
              <a:t>. </a:t>
            </a:r>
            <a:endParaRPr lang="en-CA" sz="1900" dirty="0"/>
          </a:p>
        </p:txBody>
      </p:sp>
      <p:pic>
        <p:nvPicPr>
          <p:cNvPr id="18" name="Picture 17">
            <a:extLst>
              <a:ext uri="{FF2B5EF4-FFF2-40B4-BE49-F238E27FC236}">
                <a16:creationId xmlns:a16="http://schemas.microsoft.com/office/drawing/2014/main" id="{6A26901A-BC62-4A3A-A07A-65E1F3DDDEC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135171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6D77C-0E0E-4E2A-A195-40906319EF41}"/>
              </a:ext>
            </a:extLst>
          </p:cNvPr>
          <p:cNvSpPr>
            <a:spLocks noGrp="1"/>
          </p:cNvSpPr>
          <p:nvPr>
            <p:ph type="title"/>
          </p:nvPr>
        </p:nvSpPr>
        <p:spPr/>
        <p:txBody>
          <a:bodyPr/>
          <a:lstStyle/>
          <a:p>
            <a:r>
              <a:rPr lang="en-US" b="1" dirty="0"/>
              <a:t>Investigation</a:t>
            </a:r>
            <a:endParaRPr lang="en-CA" b="1" dirty="0"/>
          </a:p>
        </p:txBody>
      </p:sp>
      <p:sp>
        <p:nvSpPr>
          <p:cNvPr id="3" name="Content Placeholder 2">
            <a:extLst>
              <a:ext uri="{FF2B5EF4-FFF2-40B4-BE49-F238E27FC236}">
                <a16:creationId xmlns:a16="http://schemas.microsoft.com/office/drawing/2014/main" id="{2EC3D798-C384-42B5-81C0-7401300F518A}"/>
              </a:ext>
            </a:extLst>
          </p:cNvPr>
          <p:cNvSpPr>
            <a:spLocks noGrp="1"/>
          </p:cNvSpPr>
          <p:nvPr>
            <p:ph idx="1"/>
          </p:nvPr>
        </p:nvSpPr>
        <p:spPr>
          <a:xfrm>
            <a:off x="660401" y="2015732"/>
            <a:ext cx="10394454" cy="4037749"/>
          </a:xfrm>
        </p:spPr>
        <p:txBody>
          <a:bodyPr>
            <a:normAutofit/>
          </a:bodyPr>
          <a:lstStyle/>
          <a:p>
            <a:pPr marL="0" indent="0">
              <a:buNone/>
            </a:pPr>
            <a:r>
              <a:rPr lang="en-US" sz="2200" dirty="0"/>
              <a:t>The complaint will initially be investigated by the principal/supervisor by bringing the parties together to try to resolve the issue.  </a:t>
            </a:r>
          </a:p>
          <a:p>
            <a:pPr marL="0" indent="0">
              <a:buNone/>
            </a:pPr>
            <a:r>
              <a:rPr lang="en-US" sz="2200" dirty="0"/>
              <a:t>If after the initial investigation, the issue is not resolved, a formal complaint will be made either verbally or in writing.  </a:t>
            </a:r>
          </a:p>
          <a:p>
            <a:pPr marL="0" indent="0">
              <a:buNone/>
            </a:pPr>
            <a:r>
              <a:rPr lang="en-US" sz="2200" dirty="0"/>
              <a:t>Complaints will be reviewed by the Director of HR and all complaints that fall within the scope of bullying and harassment will be investigated.  </a:t>
            </a:r>
          </a:p>
          <a:p>
            <a:pPr marL="0" indent="0">
              <a:buNone/>
            </a:pPr>
            <a:r>
              <a:rPr lang="en-US" sz="2200" dirty="0"/>
              <a:t>Human Resources will coordinate and/or conduct investigations and provide a written report with conclusions to the Secretary-Treasurer. </a:t>
            </a:r>
            <a:endParaRPr lang="en-CA" sz="2200" dirty="0"/>
          </a:p>
        </p:txBody>
      </p:sp>
    </p:spTree>
    <p:extLst>
      <p:ext uri="{BB962C8B-B14F-4D97-AF65-F5344CB8AC3E}">
        <p14:creationId xmlns:p14="http://schemas.microsoft.com/office/powerpoint/2010/main" val="2233015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6D77C-0E0E-4E2A-A195-40906319EF41}"/>
              </a:ext>
            </a:extLst>
          </p:cNvPr>
          <p:cNvSpPr>
            <a:spLocks noGrp="1"/>
          </p:cNvSpPr>
          <p:nvPr>
            <p:ph type="title"/>
          </p:nvPr>
        </p:nvSpPr>
        <p:spPr/>
        <p:txBody>
          <a:bodyPr/>
          <a:lstStyle/>
          <a:p>
            <a:r>
              <a:rPr lang="en-US" b="1" dirty="0"/>
              <a:t>Follow-up</a:t>
            </a:r>
            <a:endParaRPr lang="en-CA" b="1" dirty="0"/>
          </a:p>
        </p:txBody>
      </p:sp>
      <p:sp>
        <p:nvSpPr>
          <p:cNvPr id="3" name="Content Placeholder 2">
            <a:extLst>
              <a:ext uri="{FF2B5EF4-FFF2-40B4-BE49-F238E27FC236}">
                <a16:creationId xmlns:a16="http://schemas.microsoft.com/office/drawing/2014/main" id="{2EC3D798-C384-42B5-81C0-7401300F518A}"/>
              </a:ext>
            </a:extLst>
          </p:cNvPr>
          <p:cNvSpPr>
            <a:spLocks noGrp="1"/>
          </p:cNvSpPr>
          <p:nvPr>
            <p:ph idx="1"/>
          </p:nvPr>
        </p:nvSpPr>
        <p:spPr>
          <a:xfrm>
            <a:off x="660401" y="2015732"/>
            <a:ext cx="10394454" cy="4037749"/>
          </a:xfrm>
        </p:spPr>
        <p:txBody>
          <a:bodyPr>
            <a:normAutofit/>
          </a:bodyPr>
          <a:lstStyle/>
          <a:p>
            <a:pPr marL="0" indent="0">
              <a:buNone/>
            </a:pPr>
            <a:r>
              <a:rPr lang="en-US" sz="2200" dirty="0"/>
              <a:t>Once the investigation is complete, the Director of HR or designate will meet with the complainant and respondent to review the outcome.  </a:t>
            </a:r>
          </a:p>
          <a:p>
            <a:pPr marL="0" indent="0">
              <a:buNone/>
            </a:pPr>
            <a:r>
              <a:rPr lang="en-US" sz="2200" dirty="0"/>
              <a:t>If a complaint is found to have merit, appropriate remedial or disciplinary action will be taken.  This action may include education, further training, and formal disciplinary action up to and including dismissal of the offending person(s).  </a:t>
            </a:r>
          </a:p>
        </p:txBody>
      </p:sp>
    </p:spTree>
    <p:extLst>
      <p:ext uri="{BB962C8B-B14F-4D97-AF65-F5344CB8AC3E}">
        <p14:creationId xmlns:p14="http://schemas.microsoft.com/office/powerpoint/2010/main" val="2331129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E40BB-C2A4-421B-A09F-3A6EFA6E6328}"/>
              </a:ext>
            </a:extLst>
          </p:cNvPr>
          <p:cNvSpPr>
            <a:spLocks noGrp="1"/>
          </p:cNvSpPr>
          <p:nvPr>
            <p:ph type="title"/>
          </p:nvPr>
        </p:nvSpPr>
        <p:spPr/>
        <p:txBody>
          <a:bodyPr/>
          <a:lstStyle/>
          <a:p>
            <a:r>
              <a:rPr lang="en-US" b="1" dirty="0"/>
              <a:t>Confidentiality</a:t>
            </a:r>
            <a:endParaRPr lang="en-CA" b="1" dirty="0"/>
          </a:p>
        </p:txBody>
      </p:sp>
      <p:sp>
        <p:nvSpPr>
          <p:cNvPr id="3" name="Content Placeholder 2">
            <a:extLst>
              <a:ext uri="{FF2B5EF4-FFF2-40B4-BE49-F238E27FC236}">
                <a16:creationId xmlns:a16="http://schemas.microsoft.com/office/drawing/2014/main" id="{6521361C-E6C8-4FE6-B961-3F512D0D3C91}"/>
              </a:ext>
            </a:extLst>
          </p:cNvPr>
          <p:cNvSpPr>
            <a:spLocks noGrp="1"/>
          </p:cNvSpPr>
          <p:nvPr>
            <p:ph idx="1"/>
          </p:nvPr>
        </p:nvSpPr>
        <p:spPr>
          <a:xfrm>
            <a:off x="1136619" y="1985252"/>
            <a:ext cx="10445781" cy="3856748"/>
          </a:xfrm>
        </p:spPr>
        <p:txBody>
          <a:bodyPr>
            <a:noAutofit/>
          </a:bodyPr>
          <a:lstStyle/>
          <a:p>
            <a:pPr marL="0" indent="0">
              <a:buNone/>
            </a:pPr>
            <a:r>
              <a:rPr lang="en-US" sz="2400" dirty="0"/>
              <a:t>Complaints of discrimination or bullying and harassment involve confidential and sensitive matters.  Confidentiality is required so those who may have experienced or observed discrimination or bullying and harassment will be free to come forward.</a:t>
            </a:r>
          </a:p>
          <a:p>
            <a:pPr marL="0" indent="0">
              <a:buNone/>
            </a:pPr>
            <a:r>
              <a:rPr lang="en-US" sz="2400" dirty="0"/>
              <a:t>All employees involved in a discrimination or bullying and harassment complaint must maintain confidentiality of any information received during the course of the investigation process.  Any employee breaching confidentiality may be subject to disciplinary action, up to and including termination. </a:t>
            </a:r>
            <a:endParaRPr lang="en-CA" sz="2400" dirty="0"/>
          </a:p>
        </p:txBody>
      </p:sp>
    </p:spTree>
    <p:extLst>
      <p:ext uri="{BB962C8B-B14F-4D97-AF65-F5344CB8AC3E}">
        <p14:creationId xmlns:p14="http://schemas.microsoft.com/office/powerpoint/2010/main" val="1123835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803D3-A9DF-4BD7-8326-A354082A579F}"/>
              </a:ext>
            </a:extLst>
          </p:cNvPr>
          <p:cNvSpPr>
            <a:spLocks noGrp="1"/>
          </p:cNvSpPr>
          <p:nvPr>
            <p:ph type="title"/>
          </p:nvPr>
        </p:nvSpPr>
        <p:spPr/>
        <p:txBody>
          <a:bodyPr/>
          <a:lstStyle/>
          <a:p>
            <a:r>
              <a:rPr lang="en-US" dirty="0"/>
              <a:t>Retaliation and bad faith complaints</a:t>
            </a:r>
            <a:endParaRPr lang="en-CA" dirty="0"/>
          </a:p>
        </p:txBody>
      </p:sp>
      <p:sp>
        <p:nvSpPr>
          <p:cNvPr id="3" name="Content Placeholder 2">
            <a:extLst>
              <a:ext uri="{FF2B5EF4-FFF2-40B4-BE49-F238E27FC236}">
                <a16:creationId xmlns:a16="http://schemas.microsoft.com/office/drawing/2014/main" id="{5CBEAD80-CC54-452B-8C1A-4A56DB0BF4E0}"/>
              </a:ext>
            </a:extLst>
          </p:cNvPr>
          <p:cNvSpPr>
            <a:spLocks noGrp="1"/>
          </p:cNvSpPr>
          <p:nvPr>
            <p:ph idx="1"/>
          </p:nvPr>
        </p:nvSpPr>
        <p:spPr/>
        <p:txBody>
          <a:bodyPr>
            <a:normAutofit/>
          </a:bodyPr>
          <a:lstStyle/>
          <a:p>
            <a:r>
              <a:rPr lang="en-US" sz="2400" dirty="0"/>
              <a:t>Retaliation of any kind against any employee who, in good faith, files a complaint of discrimination or bullying and harassment will NOT be tolerated.</a:t>
            </a:r>
          </a:p>
          <a:p>
            <a:r>
              <a:rPr lang="en-US" sz="2400" dirty="0"/>
              <a:t>Complaints of discrimination and bullying and harassment are serious matters.  Employees found to have made frivolous, vexatious or malicious complaints may be subject to disciplinary action, up to and including dismissal.  </a:t>
            </a:r>
            <a:endParaRPr lang="en-CA" sz="2400" dirty="0"/>
          </a:p>
        </p:txBody>
      </p:sp>
    </p:spTree>
    <p:extLst>
      <p:ext uri="{BB962C8B-B14F-4D97-AF65-F5344CB8AC3E}">
        <p14:creationId xmlns:p14="http://schemas.microsoft.com/office/powerpoint/2010/main" val="21185277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D6EDB49-211E-499D-9A08-6C5FF3D06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8F9F37E-D3CF-4F3D-96C2-25307819DF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2" name="Rectangle 11">
            <a:extLst>
              <a:ext uri="{FF2B5EF4-FFF2-40B4-BE49-F238E27FC236}">
                <a16:creationId xmlns:a16="http://schemas.microsoft.com/office/drawing/2014/main" id="{C5FFF17D-767C-40E7-8C89-962F1F54BC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31" y="638508"/>
            <a:ext cx="10905339" cy="4843439"/>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69F39E1-619D-4D9E-8823-8BD8CC320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0204" y="865667"/>
            <a:ext cx="10451592" cy="4389120"/>
          </a:xfrm>
          <a:prstGeom prst="rect">
            <a:avLst/>
          </a:prstGeom>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1003">
            <a:schemeClr val="lt1"/>
          </a:fillRef>
          <a:effectRef idx="2">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8C53F47-DF50-454F-A5A6-6B969748D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4796" y="1030259"/>
            <a:ext cx="10122408" cy="4059936"/>
          </a:xfrm>
          <a:prstGeom prst="rect">
            <a:avLst/>
          </a:prstGeom>
          <a:noFill/>
          <a:ln>
            <a:solidFill>
              <a:srgbClr val="4545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D11F5A-0221-42FF-87B7-3AA0A30F6449}"/>
              </a:ext>
            </a:extLst>
          </p:cNvPr>
          <p:cNvSpPr>
            <a:spLocks noGrp="1"/>
          </p:cNvSpPr>
          <p:nvPr>
            <p:ph type="title"/>
          </p:nvPr>
        </p:nvSpPr>
        <p:spPr>
          <a:xfrm>
            <a:off x="1451579" y="1376053"/>
            <a:ext cx="9405891" cy="1002990"/>
          </a:xfrm>
        </p:spPr>
        <p:txBody>
          <a:bodyPr anchor="ctr">
            <a:normAutofit/>
          </a:bodyPr>
          <a:lstStyle/>
          <a:p>
            <a:r>
              <a:rPr lang="en-US" dirty="0"/>
              <a:t>Annual Review &amp; Training</a:t>
            </a:r>
            <a:endParaRPr lang="en-CA" dirty="0"/>
          </a:p>
        </p:txBody>
      </p:sp>
      <p:sp>
        <p:nvSpPr>
          <p:cNvPr id="3" name="Content Placeholder 2">
            <a:extLst>
              <a:ext uri="{FF2B5EF4-FFF2-40B4-BE49-F238E27FC236}">
                <a16:creationId xmlns:a16="http://schemas.microsoft.com/office/drawing/2014/main" id="{54A78977-4CA5-461D-8B42-D9919B7189D3}"/>
              </a:ext>
            </a:extLst>
          </p:cNvPr>
          <p:cNvSpPr>
            <a:spLocks noGrp="1"/>
          </p:cNvSpPr>
          <p:nvPr>
            <p:ph idx="1"/>
          </p:nvPr>
        </p:nvSpPr>
        <p:spPr>
          <a:xfrm>
            <a:off x="1451579" y="2464991"/>
            <a:ext cx="9405891" cy="2403571"/>
          </a:xfrm>
        </p:spPr>
        <p:txBody>
          <a:bodyPr>
            <a:normAutofit/>
          </a:bodyPr>
          <a:lstStyle/>
          <a:p>
            <a:r>
              <a:rPr lang="en-US" dirty="0"/>
              <a:t>The policy and administrative procedures will be reviewed on an annual basis. </a:t>
            </a:r>
          </a:p>
          <a:p>
            <a:r>
              <a:rPr lang="en-US" dirty="0"/>
              <a:t>All employees will be trained on the policy and procedures, including how to recognize, respond and report incidents or complaints annually. </a:t>
            </a:r>
            <a:endParaRPr lang="en-CA" dirty="0"/>
          </a:p>
        </p:txBody>
      </p:sp>
      <p:pic>
        <p:nvPicPr>
          <p:cNvPr id="18" name="Picture 17">
            <a:extLst>
              <a:ext uri="{FF2B5EF4-FFF2-40B4-BE49-F238E27FC236}">
                <a16:creationId xmlns:a16="http://schemas.microsoft.com/office/drawing/2014/main" id="{6A26901A-BC62-4A3A-A07A-65E1F3DDDEC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523014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mn-lt"/>
              </a:rPr>
              <a:t>Training Objectives</a:t>
            </a:r>
          </a:p>
        </p:txBody>
      </p:sp>
      <p:sp>
        <p:nvSpPr>
          <p:cNvPr id="3" name="Content Placeholder 2"/>
          <p:cNvSpPr>
            <a:spLocks noGrp="1"/>
          </p:cNvSpPr>
          <p:nvPr>
            <p:ph idx="1"/>
          </p:nvPr>
        </p:nvSpPr>
        <p:spPr>
          <a:xfrm>
            <a:off x="1451579" y="2105562"/>
            <a:ext cx="5835121" cy="3785860"/>
          </a:xfrm>
        </p:spPr>
        <p:txBody>
          <a:bodyPr>
            <a:normAutofit/>
          </a:bodyPr>
          <a:lstStyle/>
          <a:p>
            <a:r>
              <a:rPr lang="en-US" sz="2400" dirty="0"/>
              <a:t>To Understand:</a:t>
            </a:r>
          </a:p>
          <a:p>
            <a:pPr>
              <a:buFont typeface="Arial" panose="020B0604020202020204" pitchFamily="34" charset="0"/>
              <a:buChar char="•"/>
            </a:pPr>
            <a:r>
              <a:rPr lang="en-US" sz="2400" dirty="0"/>
              <a:t> What is bullying &amp; harassment </a:t>
            </a:r>
          </a:p>
          <a:p>
            <a:pPr>
              <a:buFont typeface="Arial" panose="020B0604020202020204" pitchFamily="34" charset="0"/>
              <a:buChar char="•"/>
            </a:pPr>
            <a:r>
              <a:rPr lang="en-US" sz="2400" dirty="0"/>
              <a:t> What the law &amp; district policy and procedures require</a:t>
            </a:r>
          </a:p>
          <a:p>
            <a:pPr>
              <a:buFont typeface="Arial" panose="020B0604020202020204" pitchFamily="34" charset="0"/>
              <a:buChar char="•"/>
            </a:pPr>
            <a:r>
              <a:rPr lang="en-US" sz="2400" dirty="0"/>
              <a:t> Roles &amp; Responsibilities</a:t>
            </a:r>
          </a:p>
          <a:p>
            <a:pPr>
              <a:buFont typeface="Arial" panose="020B0604020202020204" pitchFamily="34" charset="0"/>
              <a:buChar char="•"/>
            </a:pPr>
            <a:r>
              <a:rPr lang="en-US" sz="2400" dirty="0"/>
              <a:t> Reporting procedures</a:t>
            </a:r>
          </a:p>
          <a:p>
            <a:pPr marL="0" indent="0">
              <a:buNone/>
            </a:pPr>
            <a:endParaRPr lang="en-US" dirty="0"/>
          </a:p>
        </p:txBody>
      </p:sp>
      <p:pic>
        <p:nvPicPr>
          <p:cNvPr id="6" name="Picture 2" descr="SD27"/>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419393" y="3790185"/>
            <a:ext cx="2205160" cy="190445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8023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6056" y="613157"/>
            <a:ext cx="9603275" cy="1049235"/>
          </a:xfrm>
        </p:spPr>
        <p:txBody>
          <a:bodyPr>
            <a:normAutofit/>
          </a:bodyPr>
          <a:lstStyle/>
          <a:p>
            <a:r>
              <a:rPr lang="en-US" b="1" dirty="0">
                <a:latin typeface="+mn-lt"/>
              </a:rPr>
              <a:t>What is Bullying and Harassment?</a:t>
            </a:r>
          </a:p>
        </p:txBody>
      </p:sp>
      <p:sp>
        <p:nvSpPr>
          <p:cNvPr id="3" name="Content Placeholder 2"/>
          <p:cNvSpPr>
            <a:spLocks noGrp="1"/>
          </p:cNvSpPr>
          <p:nvPr>
            <p:ph idx="1"/>
          </p:nvPr>
        </p:nvSpPr>
        <p:spPr/>
        <p:txBody>
          <a:bodyPr>
            <a:normAutofit fontScale="92500" lnSpcReduction="20000"/>
          </a:bodyPr>
          <a:lstStyle/>
          <a:p>
            <a:pPr marL="0" indent="0">
              <a:buNone/>
            </a:pPr>
            <a:endParaRPr lang="en-US" sz="1100" i="1" dirty="0"/>
          </a:p>
          <a:p>
            <a:pPr>
              <a:buFont typeface="Arial" panose="020B0604020202020204" pitchFamily="34" charset="0"/>
              <a:buChar char="•"/>
            </a:pPr>
            <a:r>
              <a:rPr lang="en-US" sz="2800" dirty="0"/>
              <a:t> When a person takes action that they knew or reasonably ought to have known, would cause another employee to be humiliated or intimidated. </a:t>
            </a:r>
          </a:p>
          <a:p>
            <a:pPr>
              <a:buFont typeface="Arial" panose="020B0604020202020204" pitchFamily="34" charset="0"/>
              <a:buChar char="•"/>
            </a:pPr>
            <a:r>
              <a:rPr lang="en-US" sz="2800" dirty="0"/>
              <a:t> The action could be any unwelcome behavior, comment or gesture, overt or subtle, that is likely to demean, humiliate, intimidate, or offend an individual </a:t>
            </a:r>
          </a:p>
          <a:p>
            <a:pPr>
              <a:buFont typeface="Arial" panose="020B0604020202020204" pitchFamily="34" charset="0"/>
              <a:buChar char="•"/>
            </a:pPr>
            <a:r>
              <a:rPr lang="en-US" sz="2800" dirty="0"/>
              <a:t> There is no legitimate work-related purpose behind the action</a:t>
            </a:r>
          </a:p>
          <a:p>
            <a:pPr marL="384048" lvl="2" indent="0">
              <a:buNone/>
            </a:pPr>
            <a:endParaRPr lang="en-US" sz="2200" dirty="0"/>
          </a:p>
        </p:txBody>
      </p:sp>
      <p:pic>
        <p:nvPicPr>
          <p:cNvPr id="5" name="Picture 2" descr="SD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40421" y="5138491"/>
            <a:ext cx="1148051" cy="882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6010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mn-lt"/>
              </a:rPr>
              <a:t>Examples may include:</a:t>
            </a:r>
          </a:p>
        </p:txBody>
      </p:sp>
      <p:sp>
        <p:nvSpPr>
          <p:cNvPr id="3" name="Content Placeholder 2"/>
          <p:cNvSpPr>
            <a:spLocks noGrp="1"/>
          </p:cNvSpPr>
          <p:nvPr>
            <p:ph idx="1"/>
          </p:nvPr>
        </p:nvSpPr>
        <p:spPr>
          <a:xfrm>
            <a:off x="1097280" y="2069868"/>
            <a:ext cx="10058400" cy="3799225"/>
          </a:xfrm>
        </p:spPr>
        <p:txBody>
          <a:bodyPr>
            <a:normAutofit lnSpcReduction="10000"/>
          </a:bodyPr>
          <a:lstStyle/>
          <a:p>
            <a:pPr lvl="2">
              <a:buFont typeface="Wingdings" panose="05000000000000000000" pitchFamily="2" charset="2"/>
              <a:buChar char="q"/>
            </a:pPr>
            <a:r>
              <a:rPr lang="en-US" sz="2400" dirty="0"/>
              <a:t> Cartoons or other visual displays of objects, pictures or posters that depict persons in a derogatory way</a:t>
            </a:r>
          </a:p>
          <a:p>
            <a:pPr lvl="2">
              <a:buFont typeface="Wingdings" panose="05000000000000000000" pitchFamily="2" charset="2"/>
              <a:buChar char="q"/>
            </a:pPr>
            <a:r>
              <a:rPr lang="en-US" sz="2400" dirty="0"/>
              <a:t> Verbal or written insults, slurs, jokes about a person, personal attacks </a:t>
            </a:r>
          </a:p>
          <a:p>
            <a:pPr lvl="2">
              <a:buFont typeface="Wingdings" panose="05000000000000000000" pitchFamily="2" charset="2"/>
              <a:buChar char="q"/>
            </a:pPr>
            <a:r>
              <a:rPr lang="en-US" sz="2400" dirty="0"/>
              <a:t> Sabotaging work/ hiding tools</a:t>
            </a:r>
          </a:p>
          <a:p>
            <a:pPr lvl="2">
              <a:buFont typeface="Wingdings" panose="05000000000000000000" pitchFamily="2" charset="2"/>
              <a:buChar char="q"/>
            </a:pPr>
            <a:r>
              <a:rPr lang="en-US" sz="2400" dirty="0"/>
              <a:t> Spreading malicious </a:t>
            </a:r>
            <a:r>
              <a:rPr lang="en-US" sz="2400" dirty="0" err="1"/>
              <a:t>rumours</a:t>
            </a:r>
            <a:r>
              <a:rPr lang="en-US" sz="2400" dirty="0"/>
              <a:t>/ cyber bullying</a:t>
            </a:r>
          </a:p>
          <a:p>
            <a:pPr lvl="2">
              <a:buFont typeface="Wingdings" panose="05000000000000000000" pitchFamily="2" charset="2"/>
              <a:buChar char="q"/>
            </a:pPr>
            <a:r>
              <a:rPr lang="en-US" sz="2400" dirty="0"/>
              <a:t> Exclusion or social isolation</a:t>
            </a:r>
          </a:p>
          <a:p>
            <a:pPr lvl="2">
              <a:buFont typeface="Wingdings" panose="05000000000000000000" pitchFamily="2" charset="2"/>
              <a:buChar char="q"/>
            </a:pPr>
            <a:r>
              <a:rPr lang="en-US" sz="2400" dirty="0"/>
              <a:t> Purposely withholding vital information</a:t>
            </a:r>
          </a:p>
          <a:p>
            <a:pPr lvl="2">
              <a:buFont typeface="Wingdings" panose="05000000000000000000" pitchFamily="2" charset="2"/>
              <a:buChar char="q"/>
            </a:pPr>
            <a:r>
              <a:rPr lang="en-US" sz="2400" dirty="0"/>
              <a:t> Excessive micro-managing of work</a:t>
            </a:r>
          </a:p>
          <a:p>
            <a:endParaRPr lang="en-US" dirty="0"/>
          </a:p>
        </p:txBody>
      </p:sp>
      <p:pic>
        <p:nvPicPr>
          <p:cNvPr id="5" name="Picture 2" descr="SD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1654" y="5170865"/>
            <a:ext cx="1148051" cy="882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14120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51579" y="784423"/>
            <a:ext cx="9603275" cy="1049235"/>
          </a:xfrm>
        </p:spPr>
        <p:txBody>
          <a:bodyPr>
            <a:normAutofit/>
          </a:bodyPr>
          <a:lstStyle/>
          <a:p>
            <a:r>
              <a:rPr lang="en-US" b="1" dirty="0">
                <a:latin typeface="+mn-lt"/>
              </a:rPr>
              <a:t>What is Discriminatory </a:t>
            </a:r>
            <a:br>
              <a:rPr lang="en-US" b="1" dirty="0">
                <a:latin typeface="+mn-lt"/>
              </a:rPr>
            </a:br>
            <a:r>
              <a:rPr lang="en-US" b="1" dirty="0">
                <a:latin typeface="+mn-lt"/>
              </a:rPr>
              <a:t>Harassment or Bullying?</a:t>
            </a:r>
          </a:p>
        </p:txBody>
      </p:sp>
      <p:sp>
        <p:nvSpPr>
          <p:cNvPr id="3" name="Content Placeholder 2"/>
          <p:cNvSpPr>
            <a:spLocks noGrp="1"/>
          </p:cNvSpPr>
          <p:nvPr>
            <p:ph idx="1"/>
          </p:nvPr>
        </p:nvSpPr>
        <p:spPr>
          <a:xfrm>
            <a:off x="951234" y="2015734"/>
            <a:ext cx="9603275" cy="3947321"/>
          </a:xfrm>
        </p:spPr>
        <p:txBody>
          <a:bodyPr>
            <a:normAutofit lnSpcReduction="10000"/>
          </a:bodyPr>
          <a:lstStyle/>
          <a:p>
            <a:pPr marL="0" indent="0">
              <a:lnSpc>
                <a:spcPct val="110000"/>
              </a:lnSpc>
              <a:buNone/>
            </a:pPr>
            <a:r>
              <a:rPr lang="en-US" sz="1800" dirty="0"/>
              <a:t>The adverse treatment of an individual or group, whether intentional or not, is related to a prohibited ground of discrimination under the British Columbia Human Rights Code:</a:t>
            </a:r>
          </a:p>
          <a:p>
            <a:pPr marL="0" indent="0">
              <a:lnSpc>
                <a:spcPct val="110000"/>
              </a:lnSpc>
              <a:buNone/>
            </a:pPr>
            <a:r>
              <a:rPr lang="en-US" sz="1800" dirty="0"/>
              <a:t>  Prohibited Grounds include:</a:t>
            </a:r>
          </a:p>
          <a:p>
            <a:pPr lvl="2">
              <a:lnSpc>
                <a:spcPct val="110000"/>
              </a:lnSpc>
              <a:buFont typeface="Wingdings" panose="05000000000000000000" pitchFamily="2" charset="2"/>
              <a:buChar char="q"/>
            </a:pPr>
            <a:r>
              <a:rPr lang="en-US" sz="1800" dirty="0"/>
              <a:t> Indigenous identity, Race, </a:t>
            </a:r>
            <a:r>
              <a:rPr lang="en-US" sz="1800" dirty="0" err="1"/>
              <a:t>Colour</a:t>
            </a:r>
            <a:endParaRPr lang="en-US" sz="1800" dirty="0"/>
          </a:p>
          <a:p>
            <a:pPr lvl="2">
              <a:lnSpc>
                <a:spcPct val="110000"/>
              </a:lnSpc>
              <a:buFont typeface="Wingdings" panose="05000000000000000000" pitchFamily="2" charset="2"/>
              <a:buChar char="q"/>
            </a:pPr>
            <a:r>
              <a:rPr lang="en-US" sz="1800" dirty="0"/>
              <a:t> Ancestry, Place of Origin</a:t>
            </a:r>
          </a:p>
          <a:p>
            <a:pPr lvl="2">
              <a:lnSpc>
                <a:spcPct val="110000"/>
              </a:lnSpc>
              <a:buFont typeface="Wingdings" panose="05000000000000000000" pitchFamily="2" charset="2"/>
              <a:buChar char="q"/>
            </a:pPr>
            <a:r>
              <a:rPr lang="en-US" sz="1800" dirty="0"/>
              <a:t> Religion, Political Belief</a:t>
            </a:r>
          </a:p>
          <a:p>
            <a:pPr lvl="2">
              <a:lnSpc>
                <a:spcPct val="110000"/>
              </a:lnSpc>
              <a:buFont typeface="Wingdings" panose="05000000000000000000" pitchFamily="2" charset="2"/>
              <a:buChar char="q"/>
            </a:pPr>
            <a:r>
              <a:rPr lang="en-US" sz="1800" dirty="0"/>
              <a:t> Marital Status, Family Status</a:t>
            </a:r>
          </a:p>
          <a:p>
            <a:pPr lvl="2">
              <a:lnSpc>
                <a:spcPct val="110000"/>
              </a:lnSpc>
              <a:buFont typeface="Wingdings" panose="05000000000000000000" pitchFamily="2" charset="2"/>
              <a:buChar char="q"/>
            </a:pPr>
            <a:r>
              <a:rPr lang="en-US" sz="1800" dirty="0"/>
              <a:t> Physical or mental disability</a:t>
            </a:r>
          </a:p>
          <a:p>
            <a:pPr lvl="2">
              <a:lnSpc>
                <a:spcPct val="110000"/>
              </a:lnSpc>
              <a:buFont typeface="Wingdings" panose="05000000000000000000" pitchFamily="2" charset="2"/>
              <a:buChar char="q"/>
            </a:pPr>
            <a:r>
              <a:rPr lang="en-US" sz="1800" dirty="0"/>
              <a:t> Sex, Sexual Orientation, Gender Identity or Expression</a:t>
            </a:r>
          </a:p>
          <a:p>
            <a:pPr lvl="2">
              <a:lnSpc>
                <a:spcPct val="110000"/>
              </a:lnSpc>
              <a:buFont typeface="Wingdings" panose="05000000000000000000" pitchFamily="2" charset="2"/>
              <a:buChar char="q"/>
            </a:pPr>
            <a:r>
              <a:rPr lang="en-US" sz="1800" dirty="0"/>
              <a:t> Age of that person or that group of class of persons</a:t>
            </a:r>
          </a:p>
          <a:p>
            <a:pPr lvl="2">
              <a:lnSpc>
                <a:spcPct val="110000"/>
              </a:lnSpc>
              <a:buFont typeface="Wingdings" panose="05000000000000000000" pitchFamily="2" charset="2"/>
              <a:buChar char="q"/>
            </a:pPr>
            <a:r>
              <a:rPr lang="en-US" sz="1800" dirty="0"/>
              <a:t> Conviction of a criminal or summary conviction offence (unrelated to employment)</a:t>
            </a:r>
          </a:p>
        </p:txBody>
      </p:sp>
      <p:pic>
        <p:nvPicPr>
          <p:cNvPr id="5" name="Picture 2" descr="SD27"/>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554510" y="4910562"/>
            <a:ext cx="1346650" cy="116301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09956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mn-lt"/>
              </a:rPr>
              <a:t>What is Sexual Harassment?</a:t>
            </a: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dirty="0"/>
              <a:t> Any conduct, comment, gesture or contact of a sexual nature that is likely to cause offence or humiliation to an employee </a:t>
            </a:r>
          </a:p>
          <a:p>
            <a:pPr>
              <a:buFont typeface="Arial" panose="020B0604020202020204" pitchFamily="34" charset="0"/>
              <a:buChar char="•"/>
            </a:pPr>
            <a:r>
              <a:rPr lang="en-US" sz="2400" dirty="0"/>
              <a:t> On reasonable grounds, it may be perceived by the employee as placing a condition of a sexual nature on employment, opportunity for training or promotion</a:t>
            </a:r>
          </a:p>
          <a:p>
            <a:pPr>
              <a:buFont typeface="Arial" panose="020B0604020202020204" pitchFamily="34" charset="0"/>
              <a:buChar char="•"/>
            </a:pPr>
            <a:r>
              <a:rPr lang="en-US" sz="2400" dirty="0"/>
              <a:t>Harassment based on the prohibited ground of sex</a:t>
            </a:r>
          </a:p>
        </p:txBody>
      </p:sp>
      <p:pic>
        <p:nvPicPr>
          <p:cNvPr id="4" name="Picture 2" descr="SD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73542" y="5367322"/>
            <a:ext cx="1098174" cy="844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7384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may include:</a:t>
            </a:r>
          </a:p>
        </p:txBody>
      </p:sp>
      <p:sp>
        <p:nvSpPr>
          <p:cNvPr id="3" name="Content Placeholder 2"/>
          <p:cNvSpPr>
            <a:spLocks noGrp="1"/>
          </p:cNvSpPr>
          <p:nvPr>
            <p:ph idx="1"/>
          </p:nvPr>
        </p:nvSpPr>
        <p:spPr>
          <a:xfrm>
            <a:off x="1019175" y="2015732"/>
            <a:ext cx="10035679" cy="3899293"/>
          </a:xfrm>
        </p:spPr>
        <p:txBody>
          <a:bodyPr>
            <a:normAutofit fontScale="92500" lnSpcReduction="10000"/>
          </a:bodyPr>
          <a:lstStyle/>
          <a:p>
            <a:pPr marL="0" indent="0">
              <a:buNone/>
            </a:pPr>
            <a:endParaRPr lang="en-US" sz="2000" dirty="0"/>
          </a:p>
          <a:p>
            <a:pPr lvl="3">
              <a:buFont typeface="Wingdings" panose="05000000000000000000" pitchFamily="2" charset="2"/>
              <a:buChar char="q"/>
            </a:pPr>
            <a:r>
              <a:rPr lang="en-US" sz="2400" dirty="0"/>
              <a:t> Making sexual comments about a person’s appearance, body or clothing</a:t>
            </a:r>
          </a:p>
          <a:p>
            <a:pPr lvl="3">
              <a:buFont typeface="Wingdings" panose="05000000000000000000" pitchFamily="2" charset="2"/>
              <a:buChar char="q"/>
            </a:pPr>
            <a:r>
              <a:rPr lang="en-US" sz="2400" dirty="0"/>
              <a:t> Sending inappropriate messages via text, email or social media</a:t>
            </a:r>
          </a:p>
          <a:p>
            <a:pPr lvl="3">
              <a:buFont typeface="Wingdings" panose="05000000000000000000" pitchFamily="2" charset="2"/>
              <a:buChar char="q"/>
            </a:pPr>
            <a:r>
              <a:rPr lang="en-US" sz="2400" dirty="0"/>
              <a:t> Asking someone about their romantic or sexual history</a:t>
            </a:r>
          </a:p>
          <a:p>
            <a:pPr lvl="3">
              <a:buFont typeface="Wingdings" panose="05000000000000000000" pitchFamily="2" charset="2"/>
              <a:buChar char="q"/>
            </a:pPr>
            <a:r>
              <a:rPr lang="en-US" sz="2400" dirty="0"/>
              <a:t> Making inappropriate sexual gestures, remarks or facial expressions</a:t>
            </a:r>
          </a:p>
          <a:p>
            <a:pPr lvl="3">
              <a:buFont typeface="Wingdings" panose="05000000000000000000" pitchFamily="2" charset="2"/>
              <a:buChar char="q"/>
            </a:pPr>
            <a:r>
              <a:rPr lang="en-US" sz="2400" dirty="0"/>
              <a:t> Sharing offensive or pornographic imagery</a:t>
            </a:r>
          </a:p>
          <a:p>
            <a:pPr lvl="3">
              <a:buFont typeface="Wingdings" panose="05000000000000000000" pitchFamily="2" charset="2"/>
              <a:buChar char="q"/>
            </a:pPr>
            <a:r>
              <a:rPr lang="en-US" sz="2400" dirty="0"/>
              <a:t> Telling lewd jokes or sharing stories about sexual experiences</a:t>
            </a:r>
          </a:p>
          <a:p>
            <a:pPr lvl="3">
              <a:buFont typeface="Wingdings" panose="05000000000000000000" pitchFamily="2" charset="2"/>
              <a:buChar char="q"/>
            </a:pPr>
            <a:r>
              <a:rPr lang="en-US" sz="2400" dirty="0"/>
              <a:t> Making insulting comments about someone’s gender identify or sexual orientation</a:t>
            </a:r>
          </a:p>
          <a:p>
            <a:endParaRPr lang="en-US" dirty="0"/>
          </a:p>
        </p:txBody>
      </p:sp>
      <p:pic>
        <p:nvPicPr>
          <p:cNvPr id="4" name="Picture 2" descr="SD27">
            <a:extLst>
              <a:ext uri="{FF2B5EF4-FFF2-40B4-BE49-F238E27FC236}">
                <a16:creationId xmlns:a16="http://schemas.microsoft.com/office/drawing/2014/main" id="{BAF86F2E-38AB-4162-AD52-0176ED9B66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85302" y="5631346"/>
            <a:ext cx="1098174" cy="844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5346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742C14A9-3617-46DD-9FC4-ED828A7D3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5" name="Straight Connector 1034">
            <a:extLst>
              <a:ext uri="{FF2B5EF4-FFF2-40B4-BE49-F238E27FC236}">
                <a16:creationId xmlns:a16="http://schemas.microsoft.com/office/drawing/2014/main" id="{19AB0109-1C89-41F0-9EDF-3DE017BE3F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7"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51579" y="804519"/>
            <a:ext cx="5550357" cy="1049235"/>
          </a:xfrm>
        </p:spPr>
        <p:txBody>
          <a:bodyPr>
            <a:normAutofit/>
          </a:bodyPr>
          <a:lstStyle/>
          <a:p>
            <a:r>
              <a:rPr lang="en-US" b="1" dirty="0">
                <a:latin typeface="+mn-lt"/>
              </a:rPr>
              <a:t>Who and where?</a:t>
            </a:r>
            <a:endParaRPr lang="en-US" b="1">
              <a:latin typeface="+mn-lt"/>
            </a:endParaRPr>
          </a:p>
        </p:txBody>
      </p:sp>
      <p:sp>
        <p:nvSpPr>
          <p:cNvPr id="1037" name="Rectangle 1036">
            <a:extLst>
              <a:ext uri="{FF2B5EF4-FFF2-40B4-BE49-F238E27FC236}">
                <a16:creationId xmlns:a16="http://schemas.microsoft.com/office/drawing/2014/main" id="{19E5CB6C-D5A1-44AB-BAD0-E76C67ED2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 name="Content Placeholder 2"/>
          <p:cNvSpPr>
            <a:spLocks noGrp="1"/>
          </p:cNvSpPr>
          <p:nvPr>
            <p:ph idx="1"/>
          </p:nvPr>
        </p:nvSpPr>
        <p:spPr>
          <a:xfrm>
            <a:off x="1451579" y="2015732"/>
            <a:ext cx="5550357" cy="3450613"/>
          </a:xfrm>
        </p:spPr>
        <p:txBody>
          <a:bodyPr>
            <a:normAutofit/>
          </a:bodyPr>
          <a:lstStyle/>
          <a:p>
            <a:pPr>
              <a:buFont typeface="Arial" panose="020B0604020202020204" pitchFamily="34" charset="0"/>
              <a:buChar char="•"/>
            </a:pPr>
            <a:r>
              <a:rPr lang="en-US" sz="2400" dirty="0"/>
              <a:t> Harassment can come from co-workers, supervisors, employers, external sources</a:t>
            </a:r>
          </a:p>
          <a:p>
            <a:pPr>
              <a:buFont typeface="Arial" panose="020B0604020202020204" pitchFamily="34" charset="0"/>
              <a:buChar char="•"/>
            </a:pPr>
            <a:r>
              <a:rPr lang="en-US" sz="2400" dirty="0"/>
              <a:t> Can come in the form of electronic communications (text, email, social media)</a:t>
            </a:r>
          </a:p>
          <a:p>
            <a:pPr>
              <a:buFont typeface="Arial" panose="020B0604020202020204" pitchFamily="34" charset="0"/>
              <a:buChar char="•"/>
            </a:pPr>
            <a:r>
              <a:rPr lang="en-US" sz="2400" dirty="0"/>
              <a:t> Can occur at the worksite or during off site interactions</a:t>
            </a:r>
          </a:p>
          <a:p>
            <a:endParaRPr lang="en-US" dirty="0"/>
          </a:p>
        </p:txBody>
      </p:sp>
      <p:pic>
        <p:nvPicPr>
          <p:cNvPr id="1028" name="Picture 4" descr="See the source image">
            <a:extLst>
              <a:ext uri="{FF2B5EF4-FFF2-40B4-BE49-F238E27FC236}">
                <a16:creationId xmlns:a16="http://schemas.microsoft.com/office/drawing/2014/main" id="{13C6F52A-8194-43BE-A13B-9DA76D29D48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384053" y="988880"/>
            <a:ext cx="4162872" cy="26434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038">
            <a:extLst>
              <a:ext uri="{FF2B5EF4-FFF2-40B4-BE49-F238E27FC236}">
                <a16:creationId xmlns:a16="http://schemas.microsoft.com/office/drawing/2014/main" id="{D5A16967-5C32-4A48-9F02-4F0228AC8DB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041" name="Straight Connector 1040">
            <a:extLst>
              <a:ext uri="{FF2B5EF4-FFF2-40B4-BE49-F238E27FC236}">
                <a16:creationId xmlns:a16="http://schemas.microsoft.com/office/drawing/2014/main" id="{942D078B-EF20-4DB1-AA1B-87F212C56A9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8" name="Picture 2" descr="SD27"/>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1050903" y="5809926"/>
            <a:ext cx="931929" cy="8048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See the source image">
            <a:extLst>
              <a:ext uri="{FF2B5EF4-FFF2-40B4-BE49-F238E27FC236}">
                <a16:creationId xmlns:a16="http://schemas.microsoft.com/office/drawing/2014/main" id="{609453C8-71BE-4033-90C7-94786BD6C5C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9644439" y="4001021"/>
            <a:ext cx="1406464" cy="140646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See the source image">
            <a:extLst>
              <a:ext uri="{FF2B5EF4-FFF2-40B4-BE49-F238E27FC236}">
                <a16:creationId xmlns:a16="http://schemas.microsoft.com/office/drawing/2014/main" id="{B38DE38B-F61B-464E-B0D3-A78B0FF81300}"/>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32278" t="4760" r="18390" b="20328"/>
          <a:stretch/>
        </p:blipFill>
        <p:spPr bwMode="auto">
          <a:xfrm>
            <a:off x="7643282" y="3733666"/>
            <a:ext cx="1953534" cy="1858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5276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7254" y="809626"/>
            <a:ext cx="9987946" cy="1049235"/>
          </a:xfrm>
        </p:spPr>
        <p:txBody>
          <a:bodyPr>
            <a:normAutofit/>
          </a:bodyPr>
          <a:lstStyle/>
          <a:p>
            <a:r>
              <a:rPr lang="en-US" b="1" dirty="0">
                <a:latin typeface="+mn-lt"/>
              </a:rPr>
              <a:t>What is</a:t>
            </a:r>
            <a:r>
              <a:rPr lang="en-US" b="1" i="1" dirty="0">
                <a:latin typeface="+mn-lt"/>
              </a:rPr>
              <a:t> not </a:t>
            </a:r>
            <a:r>
              <a:rPr lang="en-US" b="1" dirty="0">
                <a:latin typeface="+mn-lt"/>
              </a:rPr>
              <a:t>Bullying &amp;</a:t>
            </a:r>
            <a:r>
              <a:rPr lang="en-US" b="1" i="1" dirty="0">
                <a:latin typeface="+mn-lt"/>
              </a:rPr>
              <a:t> </a:t>
            </a:r>
            <a:r>
              <a:rPr lang="en-US" b="1" dirty="0">
                <a:latin typeface="+mn-lt"/>
              </a:rPr>
              <a:t>Harassment?</a:t>
            </a:r>
          </a:p>
        </p:txBody>
      </p:sp>
      <p:sp>
        <p:nvSpPr>
          <p:cNvPr id="3" name="Content Placeholder 2"/>
          <p:cNvSpPr>
            <a:spLocks noGrp="1"/>
          </p:cNvSpPr>
          <p:nvPr>
            <p:ph idx="1"/>
          </p:nvPr>
        </p:nvSpPr>
        <p:spPr>
          <a:xfrm>
            <a:off x="1066800" y="1852833"/>
            <a:ext cx="10058400" cy="4195541"/>
          </a:xfrm>
        </p:spPr>
        <p:txBody>
          <a:bodyPr>
            <a:normAutofit fontScale="92500" lnSpcReduction="20000"/>
          </a:bodyPr>
          <a:lstStyle/>
          <a:p>
            <a:pPr>
              <a:buFont typeface="Arial" panose="020B0604020202020204" pitchFamily="34" charset="0"/>
              <a:buChar char="•"/>
            </a:pPr>
            <a:r>
              <a:rPr lang="en-US" sz="2400" dirty="0"/>
              <a:t>  Expressing differences of opinion </a:t>
            </a:r>
          </a:p>
          <a:p>
            <a:pPr>
              <a:buFont typeface="Arial" panose="020B0604020202020204" pitchFamily="34" charset="0"/>
              <a:buChar char="•"/>
            </a:pPr>
            <a:r>
              <a:rPr lang="en-US" sz="2400" dirty="0"/>
              <a:t>  Offering constructive feedback</a:t>
            </a:r>
          </a:p>
          <a:p>
            <a:pPr>
              <a:buFont typeface="Arial" panose="020B0604020202020204" pitchFamily="34" charset="0"/>
              <a:buChar char="•"/>
            </a:pPr>
            <a:r>
              <a:rPr lang="en-US" sz="2400" dirty="0"/>
              <a:t>  Making a legitimate complaint about another employee’s conduct</a:t>
            </a:r>
          </a:p>
          <a:p>
            <a:pPr>
              <a:buFont typeface="Arial" panose="020B0604020202020204" pitchFamily="34" charset="0"/>
              <a:buChar char="•"/>
            </a:pPr>
            <a:r>
              <a:rPr lang="en-US" sz="2400" dirty="0"/>
              <a:t>  Reasonable management action, including decisions about:</a:t>
            </a:r>
          </a:p>
          <a:p>
            <a:pPr lvl="4">
              <a:buFont typeface="Wingdings" panose="05000000000000000000" pitchFamily="2" charset="2"/>
              <a:buChar char="q"/>
            </a:pPr>
            <a:r>
              <a:rPr lang="en-US" sz="2000" dirty="0"/>
              <a:t> Job duties and work to be performed</a:t>
            </a:r>
          </a:p>
          <a:p>
            <a:pPr lvl="4">
              <a:buFont typeface="Wingdings" panose="05000000000000000000" pitchFamily="2" charset="2"/>
              <a:buChar char="q"/>
            </a:pPr>
            <a:r>
              <a:rPr lang="en-US" sz="2000" dirty="0"/>
              <a:t> Workloads and deadlines</a:t>
            </a:r>
          </a:p>
          <a:p>
            <a:pPr lvl="4">
              <a:buFont typeface="Wingdings" panose="05000000000000000000" pitchFamily="2" charset="2"/>
              <a:buChar char="q"/>
            </a:pPr>
            <a:r>
              <a:rPr lang="en-US" sz="2000" dirty="0"/>
              <a:t> Layoffs, transfers, promotions and reorganizations</a:t>
            </a:r>
          </a:p>
          <a:p>
            <a:pPr lvl="4">
              <a:buFont typeface="Wingdings" panose="05000000000000000000" pitchFamily="2" charset="2"/>
              <a:buChar char="q"/>
            </a:pPr>
            <a:r>
              <a:rPr lang="en-US" sz="2000" dirty="0"/>
              <a:t> Work instruction, supervision, or feedback</a:t>
            </a:r>
          </a:p>
          <a:p>
            <a:pPr lvl="4">
              <a:buFont typeface="Wingdings" panose="05000000000000000000" pitchFamily="2" charset="2"/>
              <a:buChar char="q"/>
            </a:pPr>
            <a:r>
              <a:rPr lang="en-US" sz="2000" dirty="0"/>
              <a:t> Performance management</a:t>
            </a:r>
          </a:p>
          <a:p>
            <a:pPr lvl="4">
              <a:buFont typeface="Wingdings" panose="05000000000000000000" pitchFamily="2" charset="2"/>
              <a:buChar char="q"/>
            </a:pPr>
            <a:r>
              <a:rPr lang="en-US" sz="2000" dirty="0"/>
              <a:t> Discipline, suspensions, terminations</a:t>
            </a:r>
          </a:p>
          <a:p>
            <a:pPr>
              <a:buFont typeface="Arial" panose="020B0604020202020204" pitchFamily="34" charset="0"/>
              <a:buChar char="•"/>
            </a:pPr>
            <a:endParaRPr lang="en-US" sz="2200" dirty="0"/>
          </a:p>
          <a:p>
            <a:endParaRPr lang="en-US" sz="2200" dirty="0"/>
          </a:p>
          <a:p>
            <a:endParaRPr lang="en-US" sz="2200" dirty="0"/>
          </a:p>
          <a:p>
            <a:endParaRPr lang="en-US" sz="2200" dirty="0"/>
          </a:p>
          <a:p>
            <a:endParaRPr lang="en-US" sz="2200" dirty="0"/>
          </a:p>
        </p:txBody>
      </p:sp>
      <p:pic>
        <p:nvPicPr>
          <p:cNvPr id="5" name="Picture 2" descr="SD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22551" y="5476527"/>
            <a:ext cx="1148051" cy="882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138258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28D878A18E6E4D8097428E1B700B96" ma:contentTypeVersion="6" ma:contentTypeDescription="Create a new document." ma:contentTypeScope="" ma:versionID="b2efd2a012089bfe35dcc364c0fa73f0">
  <xsd:schema xmlns:xsd="http://www.w3.org/2001/XMLSchema" xmlns:xs="http://www.w3.org/2001/XMLSchema" xmlns:p="http://schemas.microsoft.com/office/2006/metadata/properties" xmlns:ns2="51d9bef0-246d-4905-869e-135bf1c81c00" xmlns:ns3="3c705292-07ac-49de-b33e-9a1cc785c0f9" targetNamespace="http://schemas.microsoft.com/office/2006/metadata/properties" ma:root="true" ma:fieldsID="403dfcb7e1c40e3fb2aa19f72537747c" ns2:_="" ns3:_="">
    <xsd:import namespace="51d9bef0-246d-4905-869e-135bf1c81c00"/>
    <xsd:import namespace="3c705292-07ac-49de-b33e-9a1cc785c0f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d9bef0-246d-4905-869e-135bf1c81c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705292-07ac-49de-b33e-9a1cc785c0f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905BE06-C0B9-4DA4-8B46-F10CF71D39B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d9bef0-246d-4905-869e-135bf1c81c00"/>
    <ds:schemaRef ds:uri="3c705292-07ac-49de-b33e-9a1cc785c0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DF8E631-BD12-4128-BC90-46D0286D142A}">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6CD04C8E-5645-440B-B456-09A3F0BB40D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TM10001114[[fn=Gallery]]</Template>
  <TotalTime>1305</TotalTime>
  <Words>1260</Words>
  <Application>Microsoft Office PowerPoint</Application>
  <PresentationFormat>Widescreen</PresentationFormat>
  <Paragraphs>107</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Gallery</vt:lpstr>
      <vt:lpstr>PowerPoint Presentation</vt:lpstr>
      <vt:lpstr>Training Objectives</vt:lpstr>
      <vt:lpstr>What is Bullying and Harassment?</vt:lpstr>
      <vt:lpstr>Examples may include:</vt:lpstr>
      <vt:lpstr>What is Discriminatory  Harassment or Bullying?</vt:lpstr>
      <vt:lpstr>What is Sexual Harassment?</vt:lpstr>
      <vt:lpstr>Examples may include:</vt:lpstr>
      <vt:lpstr>Who and where?</vt:lpstr>
      <vt:lpstr>What is not Bullying &amp; Harassment?</vt:lpstr>
      <vt:lpstr>Harassment can be Unintential</vt:lpstr>
      <vt:lpstr>Responsibilities </vt:lpstr>
      <vt:lpstr>Responsibilities </vt:lpstr>
      <vt:lpstr>Reporting an Incident </vt:lpstr>
      <vt:lpstr>Reporting an incident</vt:lpstr>
      <vt:lpstr>Investigation</vt:lpstr>
      <vt:lpstr>Follow-up</vt:lpstr>
      <vt:lpstr>Confidentiality</vt:lpstr>
      <vt:lpstr>Retaliation and bad faith complaints</vt:lpstr>
      <vt:lpstr>Annual Review &amp; Training</vt:lpstr>
    </vt:vector>
  </TitlesOfParts>
  <Company>School District 27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aumond</dc:creator>
  <cp:lastModifiedBy>taryn aumond</cp:lastModifiedBy>
  <cp:revision>52</cp:revision>
  <dcterms:created xsi:type="dcterms:W3CDTF">2018-02-14T22:21:09Z</dcterms:created>
  <dcterms:modified xsi:type="dcterms:W3CDTF">2022-12-13T18:05:25Z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0x010100B928D878A18E6E4D8097428E1B700B96</vt:lpwstr>
  </property>
</Properties>
</file>