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436" r:id="rId2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BF9595"/>
    <a:srgbClr val="A1B6D3"/>
    <a:srgbClr val="007695"/>
    <a:srgbClr val="9F9B69"/>
    <a:srgbClr val="F5D9A2"/>
    <a:srgbClr val="D1C4A7"/>
    <a:srgbClr val="FFFFFF"/>
    <a:srgbClr val="F69726"/>
    <a:srgbClr val="90B4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3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8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ryl lenardon" userId="b9bfbb7e-c164-4eab-9e70-835aa60691d6" providerId="ADAL" clId="{AC012E07-168A-4CE3-808E-69B40A4477DD}"/>
    <pc:docChg chg="custSel modSld">
      <pc:chgData name="cheryl lenardon" userId="b9bfbb7e-c164-4eab-9e70-835aa60691d6" providerId="ADAL" clId="{AC012E07-168A-4CE3-808E-69B40A4477DD}" dt="2026-09-24T20:42:24.653" v="154" actId="14100"/>
      <pc:docMkLst>
        <pc:docMk/>
      </pc:docMkLst>
      <pc:sldChg chg="addSp delSp modSp mod">
        <pc:chgData name="cheryl lenardon" userId="b9bfbb7e-c164-4eab-9e70-835aa60691d6" providerId="ADAL" clId="{AC012E07-168A-4CE3-808E-69B40A4477DD}" dt="2026-09-24T20:42:24.653" v="154" actId="14100"/>
        <pc:sldMkLst>
          <pc:docMk/>
          <pc:sldMk cId="1947043574" sldId="436"/>
        </pc:sldMkLst>
        <pc:spChg chg="add del mod ord">
          <ac:chgData name="cheryl lenardon" userId="b9bfbb7e-c164-4eab-9e70-835aa60691d6" providerId="ADAL" clId="{AC012E07-168A-4CE3-808E-69B40A4477DD}" dt="2026-09-24T20:33:42.002" v="142" actId="478"/>
          <ac:spMkLst>
            <pc:docMk/>
            <pc:sldMk cId="1947043574" sldId="436"/>
            <ac:spMk id="10" creationId="{B12420AF-CB28-8D6C-6117-DAFD0078384C}"/>
          </ac:spMkLst>
        </pc:spChg>
        <pc:spChg chg="mod">
          <ac:chgData name="cheryl lenardon" userId="b9bfbb7e-c164-4eab-9e70-835aa60691d6" providerId="ADAL" clId="{AC012E07-168A-4CE3-808E-69B40A4477DD}" dt="2026-09-11T17:49:31.198" v="5" actId="20577"/>
          <ac:spMkLst>
            <pc:docMk/>
            <pc:sldMk cId="1947043574" sldId="436"/>
            <ac:spMk id="17" creationId="{BE59052F-7CFD-51D7-9AF2-E0E39196C662}"/>
          </ac:spMkLst>
        </pc:spChg>
        <pc:spChg chg="mod">
          <ac:chgData name="cheryl lenardon" userId="b9bfbb7e-c164-4eab-9e70-835aa60691d6" providerId="ADAL" clId="{AC012E07-168A-4CE3-808E-69B40A4477DD}" dt="2026-09-11T17:54:00.407" v="88" actId="20577"/>
          <ac:spMkLst>
            <pc:docMk/>
            <pc:sldMk cId="1947043574" sldId="436"/>
            <ac:spMk id="54" creationId="{0D69C8A6-97B1-4B21-8876-8C7045D7E775}"/>
          </ac:spMkLst>
        </pc:spChg>
        <pc:spChg chg="mod">
          <ac:chgData name="cheryl lenardon" userId="b9bfbb7e-c164-4eab-9e70-835aa60691d6" providerId="ADAL" clId="{AC012E07-168A-4CE3-808E-69B40A4477DD}" dt="2026-09-11T17:50:45.610" v="44" actId="20577"/>
          <ac:spMkLst>
            <pc:docMk/>
            <pc:sldMk cId="1947043574" sldId="436"/>
            <ac:spMk id="82" creationId="{27809137-B298-41DE-AEE9-DF2B95C8BAE1}"/>
          </ac:spMkLst>
        </pc:spChg>
        <pc:spChg chg="mod">
          <ac:chgData name="cheryl lenardon" userId="b9bfbb7e-c164-4eab-9e70-835aa60691d6" providerId="ADAL" clId="{AC012E07-168A-4CE3-808E-69B40A4477DD}" dt="2026-09-11T17:54:16.020" v="107" actId="20577"/>
          <ac:spMkLst>
            <pc:docMk/>
            <pc:sldMk cId="1947043574" sldId="436"/>
            <ac:spMk id="88" creationId="{D55ECEC0-A015-4116-8C65-0B3F01D0EC2E}"/>
          </ac:spMkLst>
        </pc:spChg>
        <pc:spChg chg="mod">
          <ac:chgData name="cheryl lenardon" userId="b9bfbb7e-c164-4eab-9e70-835aa60691d6" providerId="ADAL" clId="{AC012E07-168A-4CE3-808E-69B40A4477DD}" dt="2026-09-11T17:50:11.118" v="30" actId="20577"/>
          <ac:spMkLst>
            <pc:docMk/>
            <pc:sldMk cId="1947043574" sldId="436"/>
            <ac:spMk id="96" creationId="{73E4470A-3D06-41B1-8B20-437F5D483DE2}"/>
          </ac:spMkLst>
        </pc:spChg>
        <pc:spChg chg="mod">
          <ac:chgData name="cheryl lenardon" userId="b9bfbb7e-c164-4eab-9e70-835aa60691d6" providerId="ADAL" clId="{AC012E07-168A-4CE3-808E-69B40A4477DD}" dt="2026-09-11T17:55:16.550" v="120" actId="20577"/>
          <ac:spMkLst>
            <pc:docMk/>
            <pc:sldMk cId="1947043574" sldId="436"/>
            <ac:spMk id="102" creationId="{E606774A-F654-473B-BA27-05E641DD0F5F}"/>
          </ac:spMkLst>
        </pc:spChg>
        <pc:spChg chg="mod">
          <ac:chgData name="cheryl lenardon" userId="b9bfbb7e-c164-4eab-9e70-835aa60691d6" providerId="ADAL" clId="{AC012E07-168A-4CE3-808E-69B40A4477DD}" dt="2026-09-11T17:53:21.829" v="64" actId="20577"/>
          <ac:spMkLst>
            <pc:docMk/>
            <pc:sldMk cId="1947043574" sldId="436"/>
            <ac:spMk id="108" creationId="{F9B49FB4-1BC3-473E-8634-5C7FDE49C6BA}"/>
          </ac:spMkLst>
        </pc:spChg>
        <pc:picChg chg="del">
          <ac:chgData name="cheryl lenardon" userId="b9bfbb7e-c164-4eab-9e70-835aa60691d6" providerId="ADAL" clId="{AC012E07-168A-4CE3-808E-69B40A4477DD}" dt="2026-09-24T20:41:44.017" v="143" actId="478"/>
          <ac:picMkLst>
            <pc:docMk/>
            <pc:sldMk cId="1947043574" sldId="436"/>
            <ac:picMk id="21" creationId="{9EC1F61A-A1BA-2DF8-4904-AE2554BAD2F7}"/>
          </ac:picMkLst>
        </pc:picChg>
        <pc:picChg chg="add mod modCrop">
          <ac:chgData name="cheryl lenardon" userId="b9bfbb7e-c164-4eab-9e70-835aa60691d6" providerId="ADAL" clId="{AC012E07-168A-4CE3-808E-69B40A4477DD}" dt="2026-09-24T20:42:24.653" v="154" actId="14100"/>
          <ac:picMkLst>
            <pc:docMk/>
            <pc:sldMk cId="1947043574" sldId="436"/>
            <ac:picMk id="23" creationId="{3F088970-218B-B4FD-40AC-B39879293D9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ADBC0E31-82DC-4D23-A13B-D47F866F4EFC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AF9C5DA4-DABD-40B3-9A32-38D16C7773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270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Actions are draft and may be changed and/or added to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2409BC-4F3D-4C59-9ADD-CF4F5563E587}" type="slidenum">
              <a:rPr lang="en-CA" smtClean="0"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10940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8EECE-5DF9-0570-5E1E-9552338FB5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19081E-CC98-EADF-7F17-C88660291B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27882-A8A7-D17C-B8F9-F3B2816B6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E51F-8408-44BB-A1FF-6EF0C3184BD3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EB96C-CEED-84C9-24B8-11B4440BB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A733DA-7D0B-56C7-ADBB-7875AC261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A8C7-5A9B-4460-BB89-6FA22B25D0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56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4E296-3731-B2DD-63AE-147116A78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9A8DD-5922-83AC-4728-CF81CF309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B2D338-9B24-1B54-EF4C-E99AEFFB0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E51F-8408-44BB-A1FF-6EF0C3184BD3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46A38-AAC7-1041-E849-78825EFD9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EA597-B94D-C907-17A0-29F73090D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A8C7-5A9B-4460-BB89-6FA22B25D0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149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27B87-8123-99B6-08BC-E23E3E761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6C4DB9-D0A0-C9AA-4038-30D265480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F46B8C-BF68-2EAB-C1CB-797EE6170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E51F-8408-44BB-A1FF-6EF0C3184BD3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03433-9962-F03F-E81F-95ADB532D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3C959-D1C1-C1AF-AECD-BB5A6BED5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A8C7-5A9B-4460-BB89-6FA22B25D0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480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6DCA2-21A3-98B0-29E9-B952157C2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A6271-1AE2-5E0F-EAD3-A756E33148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67E6FF-0F7D-3B2E-B7FC-94EB74B52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124F24-8B5E-2542-C5A4-63064FB83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E51F-8408-44BB-A1FF-6EF0C3184BD3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835B1-0529-6771-DA9E-08CF089E8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E95054-2332-5FD6-C919-B35948B39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A8C7-5A9B-4460-BB89-6FA22B25D0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844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E1442-066B-6AA4-4646-E1BF841B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88847-3BEF-D01B-DABC-D097AAD72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16C3E1-FAEB-E4DA-A817-6BD6E9C44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7F3EE2-124D-EFA2-875B-C1E25BC598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B6CF98-84E7-0480-8B6A-8C36176C99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AED5EF-9571-E0D4-489D-5312358CE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E51F-8408-44BB-A1FF-6EF0C3184BD3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6CD382-214C-EEB8-6A85-FECD653D1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C52403-AAD2-39C7-51A0-1CC35ED34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A8C7-5A9B-4460-BB89-6FA22B25D0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641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FD6A3-FEB3-C43E-B96F-26518FB4E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218C8-3242-9D25-E62C-AFEBCFDE8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E51F-8408-44BB-A1FF-6EF0C3184BD3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D8EA43-B167-7CC5-47EE-5A452321A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9AC641-1C5A-FE5D-360B-A8537E602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A8C7-5A9B-4460-BB89-6FA22B25D0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446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B84610-40E6-4C89-475B-7EF303000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E51F-8408-44BB-A1FF-6EF0C3184BD3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393579-0DBA-BADC-9A88-F641FF466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5EFC4-AC6E-6B1F-874F-83384C360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A8C7-5A9B-4460-BB89-6FA22B25D0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626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E3F26-DF2F-62DE-0E7C-D14FFA7DF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2BD7F-3353-24C0-0C94-21C29AA5D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54D786-5EBA-69D7-B47B-A640FF8FF5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7C9306-01D5-7661-0145-B4C01ACA3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E51F-8408-44BB-A1FF-6EF0C3184BD3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B7BEDA-2D25-FA1A-0D6D-6B6481779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F63710-AF15-D6D5-85D0-6DD81B0D6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A8C7-5A9B-4460-BB89-6FA22B25D0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8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A75FF-FF79-6724-18D3-55267A7F6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D91A0A-8BEE-07C8-2805-1399E68A5D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14B9CD-A731-39C0-77EC-59F05E626E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349CD-13F1-C4AE-4931-F8E76925E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E51F-8408-44BB-A1FF-6EF0C3184BD3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FEFFA-BD51-68D4-DD53-A830B06CA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BB2ABC-F2D5-2938-AB73-558D9A96B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A8C7-5A9B-4460-BB89-6FA22B25D0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242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1148F-A05F-C68D-3037-F52CCB137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7671F4-E4E9-5BB9-31B9-C2087E7295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D1099-E10A-D7EB-0916-B14C6BD81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E51F-8408-44BB-A1FF-6EF0C3184BD3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ABEE5-C828-CDDA-68F1-9910D89F5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93FC0-67A0-2F55-AFC8-DC9490F50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A8C7-5A9B-4460-BB89-6FA22B25D0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443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49F67F-16C3-5B99-09EA-05A8B0FB5B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17EE21-B372-DCD2-5CFD-B96063A01E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344E6-5219-9CFF-52A3-9143049BB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0E51F-8408-44BB-A1FF-6EF0C3184BD3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E4E64-098A-C5BD-30F9-9E15428E8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225FF-0CE9-AB7E-EC10-6C3577CC9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A8C7-5A9B-4460-BB89-6FA22B25D0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172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8998A4-A79C-B70C-3855-73F2CB9BA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7DAF6-0D82-5553-3C94-AE10009F0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D78B0-9A71-35AF-874F-EE70E8C25D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0E51F-8408-44BB-A1FF-6EF0C3184BD3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94BC4-E858-87E1-A50F-BD8C57906A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1FD80-838E-C448-9D7E-018E4E4F85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0A8C7-5A9B-4460-BB89-6FA22B25D0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455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8B8F15-4489-48A6-8D9E-8F215FA6CB20}"/>
              </a:ext>
            </a:extLst>
          </p:cNvPr>
          <p:cNvSpPr txBox="1"/>
          <p:nvPr/>
        </p:nvSpPr>
        <p:spPr>
          <a:xfrm>
            <a:off x="1119529" y="882432"/>
            <a:ext cx="16985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  <a:t>ENHANCED </a:t>
            </a:r>
          </a:p>
          <a:p>
            <a:pPr algn="ctr"/>
            <a: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  <a:t>STUDENT SUCCESS</a:t>
            </a:r>
            <a:endParaRPr lang="en-CA" sz="11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572CC18-3D31-45CB-B2B7-2AEF70E7FDFE}"/>
              </a:ext>
            </a:extLst>
          </p:cNvPr>
          <p:cNvSpPr/>
          <p:nvPr/>
        </p:nvSpPr>
        <p:spPr>
          <a:xfrm>
            <a:off x="2661889" y="952229"/>
            <a:ext cx="2382603" cy="404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  <a:t>▪  </a:t>
            </a:r>
            <a:r>
              <a:rPr lang="en-US" sz="1100" b="1" cap="all" dirty="0">
                <a:latin typeface="Calibri" panose="020F0502020204030204" pitchFamily="34" charset="0"/>
                <a:cs typeface="Calibri" panose="020F0502020204030204" pitchFamily="34" charset="0"/>
              </a:rPr>
              <a:t>On-Track in LITERACY</a:t>
            </a:r>
          </a:p>
          <a:p>
            <a:r>
              <a:rPr lang="en-US" sz="1100" b="1" cap="all" dirty="0">
                <a:latin typeface="Calibri" panose="020F0502020204030204" pitchFamily="34" charset="0"/>
                <a:cs typeface="Calibri" panose="020F0502020204030204" pitchFamily="34" charset="0"/>
              </a:rPr>
              <a:t>▪  On-Track in Numeracy</a:t>
            </a:r>
            <a:endParaRPr lang="en-CA" sz="1100" b="1" cap="al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CECA76B-BA6F-4BB5-9B44-F36D1C52B553}"/>
              </a:ext>
            </a:extLst>
          </p:cNvPr>
          <p:cNvSpPr/>
          <p:nvPr/>
        </p:nvSpPr>
        <p:spPr>
          <a:xfrm>
            <a:off x="5161986" y="953471"/>
            <a:ext cx="2420053" cy="404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b="1" cap="all" dirty="0">
                <a:latin typeface="Calibri" panose="020F0502020204030204" pitchFamily="34" charset="0"/>
                <a:cs typeface="Calibri" panose="020F0502020204030204" pitchFamily="34" charset="0"/>
              </a:rPr>
              <a:t>▪  Feel Welcome, Safe,    </a:t>
            </a:r>
          </a:p>
          <a:p>
            <a:r>
              <a:rPr lang="en-US" sz="1100" b="1" cap="all" dirty="0">
                <a:latin typeface="Calibri" panose="020F0502020204030204" pitchFamily="34" charset="0"/>
                <a:cs typeface="Calibri" panose="020F0502020204030204" pitchFamily="34" charset="0"/>
              </a:rPr>
              <a:t>   Connected  to School</a:t>
            </a:r>
            <a:endParaRPr lang="en-CA" sz="1100" b="1" cap="al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71B027B-329E-4F1C-81DF-818A3FA1DB0D}"/>
              </a:ext>
            </a:extLst>
          </p:cNvPr>
          <p:cNvSpPr/>
          <p:nvPr/>
        </p:nvSpPr>
        <p:spPr>
          <a:xfrm>
            <a:off x="7683780" y="943390"/>
            <a:ext cx="2690109" cy="420553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  <a:t>▪ </a:t>
            </a:r>
            <a:r>
              <a:rPr lang="en-US" sz="1100" b="1" cap="all" dirty="0">
                <a:latin typeface="Calibri" panose="020F0502020204030204" pitchFamily="34" charset="0"/>
                <a:cs typeface="Calibri" panose="020F0502020204030204" pitchFamily="34" charset="0"/>
              </a:rPr>
              <a:t>Graduate  </a:t>
            </a:r>
          </a:p>
          <a:p>
            <a:r>
              <a:rPr lang="en-US" sz="1100" b="1" cap="all" dirty="0">
                <a:latin typeface="Calibri" panose="020F0502020204030204" pitchFamily="34" charset="0"/>
                <a:cs typeface="Calibri" panose="020F0502020204030204" pitchFamily="34" charset="0"/>
              </a:rPr>
              <a:t>▪ Core Competencies for Life Goals</a:t>
            </a:r>
            <a:endParaRPr lang="en-CA" sz="1100" b="1" cap="al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A6A5D77-4F89-4BAA-822C-8C02B8B32835}"/>
              </a:ext>
            </a:extLst>
          </p:cNvPr>
          <p:cNvSpPr/>
          <p:nvPr/>
        </p:nvSpPr>
        <p:spPr>
          <a:xfrm>
            <a:off x="2661889" y="1338357"/>
            <a:ext cx="2382603" cy="700718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▪Gr 4 &amp; 7 FSA Reading, Writing, Numeracy </a:t>
            </a:r>
          </a:p>
          <a:p>
            <a:pPr algn="just"/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▪Gr 10 &amp; 12 Literacy Assessment</a:t>
            </a:r>
          </a:p>
          <a:p>
            <a:pPr algn="just"/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▪Gr 10 Numeracy Assessment</a:t>
            </a:r>
          </a:p>
          <a:p>
            <a:pPr algn="just"/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▪Gr to Gr Transitions</a:t>
            </a:r>
          </a:p>
          <a:p>
            <a:endParaRPr lang="en-US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AD87B3A-EE2F-4405-B098-63FBDC07114C}"/>
              </a:ext>
            </a:extLst>
          </p:cNvPr>
          <p:cNvSpPr/>
          <p:nvPr/>
        </p:nvSpPr>
        <p:spPr>
          <a:xfrm>
            <a:off x="10618961" y="936801"/>
            <a:ext cx="1042600" cy="4168437"/>
          </a:xfrm>
          <a:prstGeom prst="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100" b="1" dirty="0">
                <a:solidFill>
                  <a:schemeClr val="tx1"/>
                </a:solidFill>
              </a:rPr>
              <a:t>STUDENTS WE ARE PAYING PARTICULAR ATTENTION TO FOR EQUITY OF OUTCOMES</a:t>
            </a:r>
          </a:p>
          <a:p>
            <a:pPr algn="ctr"/>
            <a:r>
              <a:rPr lang="en-US" sz="1200" b="1" dirty="0">
                <a:solidFill>
                  <a:schemeClr val="tx1"/>
                </a:solidFill>
              </a:rPr>
              <a:t> </a:t>
            </a:r>
          </a:p>
          <a:p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●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Indigenous     </a:t>
            </a:r>
          </a:p>
          <a:p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students  </a:t>
            </a:r>
          </a:p>
          <a:p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living on </a:t>
            </a:r>
          </a:p>
          <a:p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reserve</a:t>
            </a:r>
          </a:p>
          <a:p>
            <a:endParaRPr lang="en-US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● Indigenous </a:t>
            </a:r>
          </a:p>
          <a:p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students living  </a:t>
            </a:r>
          </a:p>
          <a:p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off reserve</a:t>
            </a:r>
          </a:p>
          <a:p>
            <a:endParaRPr lang="en-US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● Children &amp;     </a:t>
            </a:r>
          </a:p>
          <a:p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youth in care</a:t>
            </a:r>
          </a:p>
          <a:p>
            <a:endParaRPr lang="en-US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● Students with   </a:t>
            </a:r>
          </a:p>
          <a:p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disabilities or</a:t>
            </a:r>
          </a:p>
          <a:p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diverse </a:t>
            </a:r>
          </a:p>
          <a:p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abilities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144603B-3602-4F64-BB5D-1B04856F36E7}"/>
              </a:ext>
            </a:extLst>
          </p:cNvPr>
          <p:cNvSpPr txBox="1"/>
          <p:nvPr/>
        </p:nvSpPr>
        <p:spPr>
          <a:xfrm>
            <a:off x="3007875" y="698794"/>
            <a:ext cx="16967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  <a:t>Intellectual</a:t>
            </a:r>
            <a:endParaRPr lang="en-CA" sz="11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CD53968-92B5-4D3B-9547-4A124ADC5B1F}"/>
              </a:ext>
            </a:extLst>
          </p:cNvPr>
          <p:cNvSpPr txBox="1"/>
          <p:nvPr/>
        </p:nvSpPr>
        <p:spPr>
          <a:xfrm>
            <a:off x="5528556" y="698794"/>
            <a:ext cx="16967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  <a:t>Human &amp; Social</a:t>
            </a:r>
            <a:endParaRPr lang="en-CA" sz="11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40912B9-1EA0-4FB6-ADBF-3C95C751C6EF}"/>
              </a:ext>
            </a:extLst>
          </p:cNvPr>
          <p:cNvSpPr txBox="1"/>
          <p:nvPr/>
        </p:nvSpPr>
        <p:spPr>
          <a:xfrm>
            <a:off x="8106598" y="698794"/>
            <a:ext cx="16967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  <a:t>Career</a:t>
            </a:r>
            <a:endParaRPr lang="en-CA" sz="11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E028277-CC2B-437B-BD3D-731B92015E2B}"/>
              </a:ext>
            </a:extLst>
          </p:cNvPr>
          <p:cNvSpPr/>
          <p:nvPr/>
        </p:nvSpPr>
        <p:spPr>
          <a:xfrm>
            <a:off x="5161985" y="1339599"/>
            <a:ext cx="2420052" cy="700718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▪Gr 4, 7, 10 Student Learning Survey:  </a:t>
            </a:r>
          </a:p>
          <a:p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Safe, Welcome, Sense of Belonging</a:t>
            </a:r>
          </a:p>
          <a:p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▪Gr 4, 7, 10 Student Learning Survey: </a:t>
            </a:r>
          </a:p>
          <a:p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Number of adults who care</a:t>
            </a:r>
          </a:p>
          <a:p>
            <a:endParaRPr lang="en-US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C9560D3-FAC6-4CDA-B833-148CBF6BEE5A}"/>
              </a:ext>
            </a:extLst>
          </p:cNvPr>
          <p:cNvSpPr/>
          <p:nvPr/>
        </p:nvSpPr>
        <p:spPr>
          <a:xfrm>
            <a:off x="7683780" y="1338358"/>
            <a:ext cx="2690109" cy="700717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▪5 Year Graduation Rate</a:t>
            </a:r>
          </a:p>
          <a:p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▪Post-Secondary Transition Rate to BC   </a:t>
            </a:r>
          </a:p>
          <a:p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Institutions </a:t>
            </a:r>
          </a:p>
        </p:txBody>
      </p:sp>
      <p:sp>
        <p:nvSpPr>
          <p:cNvPr id="79" name="Arrow: Up 78">
            <a:extLst>
              <a:ext uri="{FF2B5EF4-FFF2-40B4-BE49-F238E27FC236}">
                <a16:creationId xmlns:a16="http://schemas.microsoft.com/office/drawing/2014/main" id="{1231E101-D1B6-4897-BF33-199E737A966D}"/>
              </a:ext>
            </a:extLst>
          </p:cNvPr>
          <p:cNvSpPr/>
          <p:nvPr/>
        </p:nvSpPr>
        <p:spPr>
          <a:xfrm>
            <a:off x="1682332" y="1285087"/>
            <a:ext cx="606287" cy="4960697"/>
          </a:xfrm>
          <a:prstGeom prst="up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7901A4A8-A96B-41C6-82BA-71801E032568}"/>
              </a:ext>
            </a:extLst>
          </p:cNvPr>
          <p:cNvSpPr/>
          <p:nvPr/>
        </p:nvSpPr>
        <p:spPr>
          <a:xfrm>
            <a:off x="2586255" y="6167597"/>
            <a:ext cx="7862048" cy="624506"/>
          </a:xfrm>
          <a:prstGeom prst="left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STRATEGIC ALLOCATION of BUDGET, STAFFING, ATTENTION, and TIME to SUPPORT PLAN PRIORITIES </a:t>
            </a:r>
            <a:endParaRPr lang="en-CA" sz="11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7DE414-948A-4468-A03B-B952151A7E6E}"/>
              </a:ext>
            </a:extLst>
          </p:cNvPr>
          <p:cNvSpPr txBox="1"/>
          <p:nvPr/>
        </p:nvSpPr>
        <p:spPr>
          <a:xfrm>
            <a:off x="1500154" y="5300935"/>
            <a:ext cx="1042600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  <a:t>KEY GROWTH </a:t>
            </a:r>
          </a:p>
          <a:p>
            <a:pPr algn="ctr"/>
            <a: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  <a:t>AREAS</a:t>
            </a:r>
            <a:endParaRPr lang="en-CA" sz="11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1FA347-998D-4552-B49E-8D4E8114DDDB}"/>
              </a:ext>
            </a:extLst>
          </p:cNvPr>
          <p:cNvSpPr txBox="1"/>
          <p:nvPr/>
        </p:nvSpPr>
        <p:spPr>
          <a:xfrm>
            <a:off x="1610423" y="4433393"/>
            <a:ext cx="822062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  <a:t>ACTION: </a:t>
            </a:r>
          </a:p>
          <a:p>
            <a:pPr algn="ctr"/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CAPACITY </a:t>
            </a:r>
          </a:p>
          <a:p>
            <a:pPr algn="ctr"/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BUILDING</a:t>
            </a:r>
            <a:endParaRPr lang="en-CA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7809137-B298-41DE-AEE9-DF2B95C8BAE1}"/>
              </a:ext>
            </a:extLst>
          </p:cNvPr>
          <p:cNvSpPr/>
          <p:nvPr/>
        </p:nvSpPr>
        <p:spPr>
          <a:xfrm>
            <a:off x="8458506" y="2792140"/>
            <a:ext cx="1913794" cy="2746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Indigenous Education Council Collaboration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1C54F078-E261-4E62-B1E4-A11E28408973}"/>
              </a:ext>
            </a:extLst>
          </p:cNvPr>
          <p:cNvSpPr/>
          <p:nvPr/>
        </p:nvSpPr>
        <p:spPr>
          <a:xfrm>
            <a:off x="2661889" y="3126727"/>
            <a:ext cx="1895221" cy="2746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District Literacy and Numeracy Assessments</a:t>
            </a:r>
            <a:endParaRPr lang="en-CA" sz="9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55ECEC0-A015-4116-8C65-0B3F01D0EC2E}"/>
              </a:ext>
            </a:extLst>
          </p:cNvPr>
          <p:cNvSpPr/>
          <p:nvPr/>
        </p:nvSpPr>
        <p:spPr>
          <a:xfrm>
            <a:off x="2661889" y="3465359"/>
            <a:ext cx="1895221" cy="2746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Attendance Campaign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454D0D9C-D947-45AC-AE52-07C0FEFFCE26}"/>
              </a:ext>
            </a:extLst>
          </p:cNvPr>
          <p:cNvSpPr/>
          <p:nvPr/>
        </p:nvSpPr>
        <p:spPr>
          <a:xfrm>
            <a:off x="2661889" y="4773957"/>
            <a:ext cx="1895221" cy="27467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Teacher and LOP Support Program with CCTA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32E4B4B-89A8-4C4D-AA40-FBF026E44727}"/>
              </a:ext>
            </a:extLst>
          </p:cNvPr>
          <p:cNvSpPr/>
          <p:nvPr/>
        </p:nvSpPr>
        <p:spPr>
          <a:xfrm>
            <a:off x="6533170" y="4440677"/>
            <a:ext cx="1893204" cy="27467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Leadership Development Program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F8D2D043-283E-4BCF-AE63-4D286D9FBC02}"/>
              </a:ext>
            </a:extLst>
          </p:cNvPr>
          <p:cNvSpPr/>
          <p:nvPr/>
        </p:nvSpPr>
        <p:spPr>
          <a:xfrm>
            <a:off x="6451528" y="4773957"/>
            <a:ext cx="2010014" cy="27467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900"/>
              </a:lnSpc>
            </a:pPr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Restorative &amp; Trauma-informed Practice, &amp; Circle of Courage Training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6F7DA5E-B1F6-4435-969D-5F575DA71BA4}"/>
              </a:ext>
            </a:extLst>
          </p:cNvPr>
          <p:cNvSpPr/>
          <p:nvPr/>
        </p:nvSpPr>
        <p:spPr>
          <a:xfrm>
            <a:off x="8458508" y="4773957"/>
            <a:ext cx="1924129" cy="27467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Compassionate Systems Leadership Learning Team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3E4470A-3D06-41B1-8B20-437F5D483DE2}"/>
              </a:ext>
            </a:extLst>
          </p:cNvPr>
          <p:cNvSpPr/>
          <p:nvPr/>
        </p:nvSpPr>
        <p:spPr>
          <a:xfrm>
            <a:off x="2661889" y="2792140"/>
            <a:ext cx="1895221" cy="2746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 Plans For Learner Success Virtual Tool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B2570CC-6B69-4F45-AC08-601014658F81}"/>
              </a:ext>
            </a:extLst>
          </p:cNvPr>
          <p:cNvSpPr/>
          <p:nvPr/>
        </p:nvSpPr>
        <p:spPr>
          <a:xfrm>
            <a:off x="8458508" y="3790865"/>
            <a:ext cx="1924129" cy="2746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1000"/>
              </a:lnSpc>
            </a:pPr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Cybersecurity Program 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BC689718-0058-4676-9460-FE081BE38213}"/>
              </a:ext>
            </a:extLst>
          </p:cNvPr>
          <p:cNvSpPr/>
          <p:nvPr/>
        </p:nvSpPr>
        <p:spPr>
          <a:xfrm>
            <a:off x="8458508" y="3124859"/>
            <a:ext cx="1924129" cy="2746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Long Term Capital Plan and Transportation Optimization</a:t>
            </a:r>
            <a:endParaRPr lang="en-CA" sz="9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21E5E10-D5AE-466A-980D-B78B67598DB7}"/>
              </a:ext>
            </a:extLst>
          </p:cNvPr>
          <p:cNvSpPr/>
          <p:nvPr/>
        </p:nvSpPr>
        <p:spPr>
          <a:xfrm>
            <a:off x="2661889" y="4438100"/>
            <a:ext cx="1895221" cy="27467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Learning Series with CCTA: Aligned with Plan Priorities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606774A-F654-473B-BA27-05E641DD0F5F}"/>
              </a:ext>
            </a:extLst>
          </p:cNvPr>
          <p:cNvSpPr/>
          <p:nvPr/>
        </p:nvSpPr>
        <p:spPr>
          <a:xfrm>
            <a:off x="4595961" y="4442903"/>
            <a:ext cx="1895221" cy="27467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PVP Mentorship and coaching 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3CB06276-8CB3-4322-B67D-F0F7A0DEB69F}"/>
              </a:ext>
            </a:extLst>
          </p:cNvPr>
          <p:cNvSpPr/>
          <p:nvPr/>
        </p:nvSpPr>
        <p:spPr>
          <a:xfrm>
            <a:off x="4595961" y="4122165"/>
            <a:ext cx="1895259" cy="2746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District Mental Health Plan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0EC9A88-2D00-44BE-BC41-A6C443670D28}"/>
              </a:ext>
            </a:extLst>
          </p:cNvPr>
          <p:cNvSpPr/>
          <p:nvPr/>
        </p:nvSpPr>
        <p:spPr>
          <a:xfrm>
            <a:off x="8458508" y="4439972"/>
            <a:ext cx="1924129" cy="27467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Our Collective Responsibility Initiative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1C65C72F-79D8-43DC-9460-7022F967F3D5}"/>
              </a:ext>
            </a:extLst>
          </p:cNvPr>
          <p:cNvSpPr/>
          <p:nvPr/>
        </p:nvSpPr>
        <p:spPr>
          <a:xfrm>
            <a:off x="6524395" y="3123881"/>
            <a:ext cx="1895260" cy="2746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Accessibility Plan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1AE087F3-5F7A-4BE0-A0B7-14071F521C63}"/>
              </a:ext>
            </a:extLst>
          </p:cNvPr>
          <p:cNvSpPr/>
          <p:nvPr/>
        </p:nvSpPr>
        <p:spPr>
          <a:xfrm>
            <a:off x="4595959" y="3123881"/>
            <a:ext cx="1895260" cy="2746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Anti-Racism &amp; Anti-Indigenous Racism Plans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F9B49FB4-1BC3-473E-8634-5C7FDE49C6BA}"/>
              </a:ext>
            </a:extLst>
          </p:cNvPr>
          <p:cNvSpPr/>
          <p:nvPr/>
        </p:nvSpPr>
        <p:spPr>
          <a:xfrm>
            <a:off x="6524395" y="3455895"/>
            <a:ext cx="1895260" cy="2746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000"/>
              </a:lnSpc>
            </a:pPr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 and External Communications Focus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FE9D660-2B27-4616-97A7-06B89EA0D4F3}"/>
              </a:ext>
            </a:extLst>
          </p:cNvPr>
          <p:cNvSpPr/>
          <p:nvPr/>
        </p:nvSpPr>
        <p:spPr>
          <a:xfrm>
            <a:off x="8458508" y="3457578"/>
            <a:ext cx="1924129" cy="2746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Building Security and Communications Upgrade</a:t>
            </a:r>
            <a:endParaRPr lang="en-CA" sz="9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526DB415-DB42-432D-9584-E2236897F063}"/>
              </a:ext>
            </a:extLst>
          </p:cNvPr>
          <p:cNvSpPr/>
          <p:nvPr/>
        </p:nvSpPr>
        <p:spPr>
          <a:xfrm>
            <a:off x="6533170" y="4118792"/>
            <a:ext cx="1893204" cy="2746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Outdoor Learning Support Partnerships: Local, BC, National</a:t>
            </a:r>
            <a:endParaRPr lang="en-CA" sz="1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DF80CA5A-6495-42A3-9F02-159EFBC03184}"/>
              </a:ext>
            </a:extLst>
          </p:cNvPr>
          <p:cNvSpPr/>
          <p:nvPr/>
        </p:nvSpPr>
        <p:spPr>
          <a:xfrm>
            <a:off x="4595959" y="4773957"/>
            <a:ext cx="1895220" cy="27467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000"/>
              </a:lnSpc>
            </a:pPr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Helping Teacher Model: Aligned</a:t>
            </a:r>
            <a:r>
              <a:rPr lang="en-CA" sz="7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en-CA" sz="7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Learning Series, Assessments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9079FF51-1758-453B-9078-4D3F7A29C5AA}"/>
              </a:ext>
            </a:extLst>
          </p:cNvPr>
          <p:cNvSpPr/>
          <p:nvPr/>
        </p:nvSpPr>
        <p:spPr>
          <a:xfrm>
            <a:off x="8458508" y="4118140"/>
            <a:ext cx="1924129" cy="2746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000"/>
              </a:lnSpc>
            </a:pPr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Health &amp; Safety Program Update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D62C769-EA13-4DEB-A599-5C155C793F06}"/>
              </a:ext>
            </a:extLst>
          </p:cNvPr>
          <p:cNvSpPr txBox="1"/>
          <p:nvPr/>
        </p:nvSpPr>
        <p:spPr>
          <a:xfrm>
            <a:off x="1482935" y="3148071"/>
            <a:ext cx="1023740" cy="938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  <a:t>ACTION: </a:t>
            </a:r>
          </a:p>
          <a:p>
            <a:pPr algn="ctr"/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EFFECTIVE STRUCTURES, PROCESSES, &amp; PRACTICES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2762392-9AE0-451B-86D0-E50E66978729}"/>
              </a:ext>
            </a:extLst>
          </p:cNvPr>
          <p:cNvSpPr/>
          <p:nvPr/>
        </p:nvSpPr>
        <p:spPr>
          <a:xfrm>
            <a:off x="4594768" y="2792140"/>
            <a:ext cx="1895221" cy="2746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850"/>
              </a:lnSpc>
            </a:pPr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Warehouse &amp; Information Management System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A2E427-3F8A-456A-8BB3-2B1D817D1C52}"/>
              </a:ext>
            </a:extLst>
          </p:cNvPr>
          <p:cNvSpPr/>
          <p:nvPr/>
        </p:nvSpPr>
        <p:spPr>
          <a:xfrm>
            <a:off x="2661887" y="2092455"/>
            <a:ext cx="7710784" cy="2473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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Report cards (On Track in Language Arts, Math, Attendance)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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District Student Learning Reflection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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Reading, Writing Assessments </a:t>
            </a:r>
            <a:endParaRPr lang="en-CA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6F67464-9928-4FD7-B1E9-71232A08613A}"/>
              </a:ext>
            </a:extLst>
          </p:cNvPr>
          <p:cNvSpPr/>
          <p:nvPr/>
        </p:nvSpPr>
        <p:spPr>
          <a:xfrm>
            <a:off x="2661887" y="2452555"/>
            <a:ext cx="7715182" cy="203384"/>
          </a:xfrm>
          <a:prstGeom prst="rect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 AND DEPARTMENT WORKPLANS </a:t>
            </a:r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Objectives and Key Results (OKR)</a:t>
            </a:r>
            <a:endParaRPr lang="en-CA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2FC2AD1-0CCB-4B98-8B4A-F456FC4A308D}"/>
              </a:ext>
            </a:extLst>
          </p:cNvPr>
          <p:cNvSpPr/>
          <p:nvPr/>
        </p:nvSpPr>
        <p:spPr>
          <a:xfrm>
            <a:off x="6527645" y="2792140"/>
            <a:ext cx="1893204" cy="2725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Board Policy Review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D69C8A6-97B1-4B21-8876-8C7045D7E775}"/>
              </a:ext>
            </a:extLst>
          </p:cNvPr>
          <p:cNvSpPr/>
          <p:nvPr/>
        </p:nvSpPr>
        <p:spPr>
          <a:xfrm>
            <a:off x="4595961" y="3465208"/>
            <a:ext cx="1895221" cy="2746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Alternate &amp; Youth Community Connections Program Development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54C885B-E8DA-4A4A-B80D-2303BC25E821}"/>
              </a:ext>
            </a:extLst>
          </p:cNvPr>
          <p:cNvSpPr/>
          <p:nvPr/>
        </p:nvSpPr>
        <p:spPr>
          <a:xfrm>
            <a:off x="6524395" y="3793922"/>
            <a:ext cx="1893204" cy="2791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000"/>
              </a:lnSpc>
            </a:pPr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Staff Attendance Support Program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578AB78-4A8F-4455-B86B-DA9C6307D98D}"/>
              </a:ext>
            </a:extLst>
          </p:cNvPr>
          <p:cNvSpPr/>
          <p:nvPr/>
        </p:nvSpPr>
        <p:spPr>
          <a:xfrm>
            <a:off x="2661889" y="4130491"/>
            <a:ext cx="1895221" cy="2634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Safe Schools Learning: Staff, Students, Families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25C7A5-4B6A-6412-3D67-85706BF4DF1D}"/>
              </a:ext>
            </a:extLst>
          </p:cNvPr>
          <p:cNvSpPr/>
          <p:nvPr/>
        </p:nvSpPr>
        <p:spPr>
          <a:xfrm>
            <a:off x="4595961" y="3799069"/>
            <a:ext cx="1895221" cy="2746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Staff Recruitment Plan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7DE5F3-A564-5E58-73BF-E426C56DEA51}"/>
              </a:ext>
            </a:extLst>
          </p:cNvPr>
          <p:cNvSpPr/>
          <p:nvPr/>
        </p:nvSpPr>
        <p:spPr>
          <a:xfrm>
            <a:off x="2661889" y="3802437"/>
            <a:ext cx="1895221" cy="2746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000"/>
              </a:lnSpc>
            </a:pPr>
            <a:r>
              <a:rPr lang="en-CA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First Nations and MCFD Secure  Data Sharing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2B55F5-9A3E-8A3C-A23A-1D134D1509A4}"/>
              </a:ext>
            </a:extLst>
          </p:cNvPr>
          <p:cNvSpPr txBox="1"/>
          <p:nvPr/>
        </p:nvSpPr>
        <p:spPr>
          <a:xfrm>
            <a:off x="1530697" y="2030317"/>
            <a:ext cx="876226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  <a:t>MEASURE &amp; MONITOR</a:t>
            </a:r>
            <a:endParaRPr lang="en-CA" sz="11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FDFCE7-C838-D169-C570-16117362C0C2}"/>
              </a:ext>
            </a:extLst>
          </p:cNvPr>
          <p:cNvSpPr/>
          <p:nvPr/>
        </p:nvSpPr>
        <p:spPr>
          <a:xfrm>
            <a:off x="3907973" y="5211744"/>
            <a:ext cx="1678332" cy="390062"/>
          </a:xfrm>
          <a:prstGeom prst="rect">
            <a:avLst/>
          </a:prstGeom>
          <a:solidFill>
            <a:srgbClr val="D1C4A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COLLECTIVE RESPONSIBILITY 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A755DF-4F06-7606-0A7F-30ECAC8D103A}"/>
              </a:ext>
            </a:extLst>
          </p:cNvPr>
          <p:cNvSpPr/>
          <p:nvPr/>
        </p:nvSpPr>
        <p:spPr>
          <a:xfrm>
            <a:off x="5741934" y="5211744"/>
            <a:ext cx="1684479" cy="390062"/>
          </a:xfrm>
          <a:prstGeom prst="rect">
            <a:avLst/>
          </a:prstGeom>
          <a:solidFill>
            <a:srgbClr val="F5D9A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INSTRUCTIONAL </a:t>
            </a:r>
          </a:p>
          <a:p>
            <a:pPr algn="ctr"/>
            <a:r>
              <a:rPr lang="en-US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CAPACITY  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7612DC-1B3E-609F-BFCC-ABED10247654}"/>
              </a:ext>
            </a:extLst>
          </p:cNvPr>
          <p:cNvSpPr/>
          <p:nvPr/>
        </p:nvSpPr>
        <p:spPr>
          <a:xfrm>
            <a:off x="7582038" y="5211744"/>
            <a:ext cx="1694160" cy="382982"/>
          </a:xfrm>
          <a:prstGeom prst="rect">
            <a:avLst/>
          </a:prstGeom>
          <a:solidFill>
            <a:srgbClr val="9F9B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ts val="900"/>
              </a:lnSpc>
            </a:pPr>
            <a:r>
              <a:rPr lang="en-US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SAFE, CARING &amp; INCLUSIVE  LEARNING COMMUNITIES 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ABDB074-A623-2716-94BE-D155DAF08402}"/>
              </a:ext>
            </a:extLst>
          </p:cNvPr>
          <p:cNvSpPr/>
          <p:nvPr/>
        </p:nvSpPr>
        <p:spPr>
          <a:xfrm>
            <a:off x="4758574" y="5680649"/>
            <a:ext cx="1684479" cy="382982"/>
          </a:xfrm>
          <a:prstGeom prst="rect">
            <a:avLst/>
          </a:prstGeom>
          <a:solidFill>
            <a:srgbClr val="A1B6D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INDIGENOUS LEARNING  </a:t>
            </a:r>
          </a:p>
          <a:p>
            <a:pPr algn="ctr"/>
            <a:r>
              <a:rPr lang="en-US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 CULTURE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4DB5FB-F50E-0D83-B7BD-E253158DB54E}"/>
              </a:ext>
            </a:extLst>
          </p:cNvPr>
          <p:cNvSpPr/>
          <p:nvPr/>
        </p:nvSpPr>
        <p:spPr>
          <a:xfrm>
            <a:off x="6602125" y="5680649"/>
            <a:ext cx="1684479" cy="382982"/>
          </a:xfrm>
          <a:prstGeom prst="rect">
            <a:avLst/>
          </a:prstGeom>
          <a:solidFill>
            <a:srgbClr val="BF959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PLACE-BASED </a:t>
            </a:r>
          </a:p>
          <a:p>
            <a:pPr algn="ctr"/>
            <a:r>
              <a:rPr lang="en-US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LEARNING  </a:t>
            </a:r>
          </a:p>
        </p:txBody>
      </p:sp>
      <p:pic>
        <p:nvPicPr>
          <p:cNvPr id="16" name="Picture 6" descr="Icon&#10;&#10;Description automatically generated">
            <a:extLst>
              <a:ext uri="{FF2B5EF4-FFF2-40B4-BE49-F238E27FC236}">
                <a16:creationId xmlns:a16="http://schemas.microsoft.com/office/drawing/2014/main" id="{E2A5B2A1-77A6-CBBD-620A-439A1D2DEAD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1573" y="900911"/>
            <a:ext cx="613025" cy="613025"/>
          </a:xfrm>
          <a:prstGeom prst="rect">
            <a:avLst/>
          </a:prstGeom>
        </p:spPr>
      </p:pic>
      <p:pic>
        <p:nvPicPr>
          <p:cNvPr id="1026" name="Picture 2" descr="Pin by julesschool on grad invites | Graduation silhouette, Graduation invitations, Graduation">
            <a:extLst>
              <a:ext uri="{FF2B5EF4-FFF2-40B4-BE49-F238E27FC236}">
                <a16:creationId xmlns:a16="http://schemas.microsoft.com/office/drawing/2014/main" id="{EE0BFA10-9E69-92A2-D2F2-7B34474AB9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14" r="-1133"/>
          <a:stretch/>
        </p:blipFill>
        <p:spPr bwMode="auto">
          <a:xfrm>
            <a:off x="549796" y="95326"/>
            <a:ext cx="1914539" cy="729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E59052F-7CFD-51D7-9AF2-E0E39196C662}"/>
              </a:ext>
            </a:extLst>
          </p:cNvPr>
          <p:cNvSpPr txBox="1"/>
          <p:nvPr/>
        </p:nvSpPr>
        <p:spPr>
          <a:xfrm>
            <a:off x="2358783" y="247219"/>
            <a:ext cx="9417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50" b="1" dirty="0">
                <a:latin typeface="Calibri" panose="020F0502020204030204" pitchFamily="34" charset="0"/>
                <a:cs typeface="Calibri" panose="020F0502020204030204" pitchFamily="34" charset="0"/>
              </a:rPr>
              <a:t>CARIBOO-CHILCOTIN SCHOOL DISTRICT PLAN FOR STUDENT SUCCESS 2024-2027 </a:t>
            </a:r>
            <a:r>
              <a:rPr lang="en-US" sz="1400" b="1" dirty="0">
                <a:solidFill>
                  <a:srgbClr val="CC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YEAR 3 </a:t>
            </a:r>
            <a:r>
              <a:rPr lang="en-US" sz="1400" b="1" dirty="0">
                <a:solidFill>
                  <a:srgbClr val="CC99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</a:t>
            </a:r>
            <a:r>
              <a:rPr lang="en-US" sz="1400" b="1" dirty="0">
                <a:solidFill>
                  <a:srgbClr val="CC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2026-2027</a:t>
            </a:r>
            <a:endParaRPr lang="en-CA" sz="1400" b="1" dirty="0">
              <a:solidFill>
                <a:srgbClr val="CC99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8087ABB-61DD-D5A8-6467-6779A794A6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15" y="1942605"/>
            <a:ext cx="613025" cy="49625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D95712F-0E61-3369-43B4-1DF8130076A5}"/>
              </a:ext>
            </a:extLst>
          </p:cNvPr>
          <p:cNvSpPr/>
          <p:nvPr/>
        </p:nvSpPr>
        <p:spPr>
          <a:xfrm>
            <a:off x="549797" y="2765764"/>
            <a:ext cx="935589" cy="300106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8F16FC-CF30-28AD-463B-DB2DF4BD2373}"/>
              </a:ext>
            </a:extLst>
          </p:cNvPr>
          <p:cNvSpPr txBox="1"/>
          <p:nvPr/>
        </p:nvSpPr>
        <p:spPr>
          <a:xfrm>
            <a:off x="588989" y="2837636"/>
            <a:ext cx="944793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900" b="1" dirty="0">
                <a:latin typeface="Calibri" panose="020F0502020204030204" pitchFamily="34" charset="0"/>
                <a:cs typeface="Calibri" panose="020F0502020204030204" pitchFamily="34" charset="0"/>
              </a:rPr>
              <a:t>In Cariboo-Chilcotin School District we are  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● 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D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eveloping </a:t>
            </a:r>
            <a:r>
              <a:rPr lang="en-US" sz="900" b="1" dirty="0">
                <a:latin typeface="Calibri" panose="020F0502020204030204" pitchFamily="34" charset="0"/>
                <a:cs typeface="Calibri" panose="020F0502020204030204" pitchFamily="34" charset="0"/>
              </a:rPr>
              <a:t>collective capacity 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in our </a:t>
            </a:r>
            <a:r>
              <a:rPr lang="en-US" sz="900" b="1" dirty="0">
                <a:latin typeface="Calibri" panose="020F0502020204030204" pitchFamily="34" charset="0"/>
                <a:cs typeface="Calibri" panose="020F0502020204030204" pitchFamily="34" charset="0"/>
              </a:rPr>
              <a:t>key focus areas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, for growth, 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● 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F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or </a:t>
            </a:r>
            <a:r>
              <a:rPr lang="en-US" sz="900" b="1" dirty="0">
                <a:latin typeface="Calibri" panose="020F0502020204030204" pitchFamily="34" charset="0"/>
                <a:cs typeface="Calibri" panose="020F0502020204030204" pitchFamily="34" charset="0"/>
              </a:rPr>
              <a:t>improved practices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>
              <a:spcAft>
                <a:spcPts val="600"/>
              </a:spcAft>
            </a:pP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● 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S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o learners have  </a:t>
            </a:r>
            <a:r>
              <a:rPr lang="en-US" sz="900" b="1" dirty="0">
                <a:latin typeface="Calibri" panose="020F0502020204030204" pitchFamily="34" charset="0"/>
                <a:cs typeface="Calibri" panose="020F0502020204030204" pitchFamily="34" charset="0"/>
              </a:rPr>
              <a:t>better experiences and service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● 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L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eading to </a:t>
            </a:r>
            <a:r>
              <a:rPr lang="en-US" sz="900" b="1" dirty="0">
                <a:latin typeface="Calibri" panose="020F0502020204030204" pitchFamily="34" charset="0"/>
                <a:cs typeface="Calibri" panose="020F0502020204030204" pitchFamily="34" charset="0"/>
              </a:rPr>
              <a:t>greater success for 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ALL students. 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F088970-218B-B4FD-40AC-B39879293D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7" t="8000" r="7724" b="7515"/>
          <a:stretch>
            <a:fillRect/>
          </a:stretch>
        </p:blipFill>
        <p:spPr>
          <a:xfrm>
            <a:off x="10573556" y="5300935"/>
            <a:ext cx="1155065" cy="116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043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10923</TotalTime>
  <Words>467</Words>
  <Application>Microsoft Office PowerPoint</Application>
  <PresentationFormat>Widescreen</PresentationFormat>
  <Paragraphs>95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School District 27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cheryl lenardon</dc:creator>
  <cp:lastModifiedBy>cheryl lenardon</cp:lastModifiedBy>
  <cp:revision>4</cp:revision>
  <cp:lastPrinted>2025-09-09T19:07:04Z</cp:lastPrinted>
  <dcterms:created xsi:type="dcterms:W3CDTF">2024-09-13T15:25:45Z</dcterms:created>
  <dcterms:modified xsi:type="dcterms:W3CDTF">2026-09-24T20:42:31Z</dcterms:modified>
</cp:coreProperties>
</file>